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4"/>
  </p:sldMasterIdLst>
  <p:notesMasterIdLst>
    <p:notesMasterId r:id="rId54"/>
  </p:notesMasterIdLst>
  <p:handoutMasterIdLst>
    <p:handoutMasterId r:id="rId55"/>
  </p:handoutMasterIdLst>
  <p:sldIdLst>
    <p:sldId id="496" r:id="rId5"/>
    <p:sldId id="549" r:id="rId6"/>
    <p:sldId id="550" r:id="rId7"/>
    <p:sldId id="551" r:id="rId8"/>
    <p:sldId id="552" r:id="rId9"/>
    <p:sldId id="497" r:id="rId10"/>
    <p:sldId id="498" r:id="rId11"/>
    <p:sldId id="507" r:id="rId12"/>
    <p:sldId id="508" r:id="rId13"/>
    <p:sldId id="429" r:id="rId14"/>
    <p:sldId id="510" r:id="rId15"/>
    <p:sldId id="520" r:id="rId16"/>
    <p:sldId id="511" r:id="rId17"/>
    <p:sldId id="499" r:id="rId18"/>
    <p:sldId id="512" r:id="rId19"/>
    <p:sldId id="430" r:id="rId20"/>
    <p:sldId id="513" r:id="rId21"/>
    <p:sldId id="514" r:id="rId22"/>
    <p:sldId id="515" r:id="rId23"/>
    <p:sldId id="516" r:id="rId24"/>
    <p:sldId id="517" r:id="rId25"/>
    <p:sldId id="518" r:id="rId26"/>
    <p:sldId id="519" r:id="rId27"/>
    <p:sldId id="522" r:id="rId28"/>
    <p:sldId id="521" r:id="rId29"/>
    <p:sldId id="523" r:id="rId30"/>
    <p:sldId id="524" r:id="rId31"/>
    <p:sldId id="525" r:id="rId32"/>
    <p:sldId id="526" r:id="rId33"/>
    <p:sldId id="527" r:id="rId34"/>
    <p:sldId id="528" r:id="rId35"/>
    <p:sldId id="529" r:id="rId36"/>
    <p:sldId id="530" r:id="rId37"/>
    <p:sldId id="531" r:id="rId38"/>
    <p:sldId id="532" r:id="rId39"/>
    <p:sldId id="533" r:id="rId40"/>
    <p:sldId id="534" r:id="rId41"/>
    <p:sldId id="535" r:id="rId42"/>
    <p:sldId id="536" r:id="rId43"/>
    <p:sldId id="540" r:id="rId44"/>
    <p:sldId id="541" r:id="rId45"/>
    <p:sldId id="542" r:id="rId46"/>
    <p:sldId id="543" r:id="rId47"/>
    <p:sldId id="544" r:id="rId48"/>
    <p:sldId id="545" r:id="rId49"/>
    <p:sldId id="546" r:id="rId50"/>
    <p:sldId id="547" r:id="rId51"/>
    <p:sldId id="548" r:id="rId52"/>
    <p:sldId id="506"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68"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showGuides="1">
      <p:cViewPr varScale="1">
        <p:scale>
          <a:sx n="105" d="100"/>
          <a:sy n="105" d="100"/>
        </p:scale>
        <p:origin x="834" y="96"/>
      </p:cViewPr>
      <p:guideLst>
        <p:guide orient="horz" pos="1968"/>
        <p:guide pos="3840"/>
      </p:guideLst>
    </p:cSldViewPr>
  </p:slideViewPr>
  <p:notesTextViewPr>
    <p:cViewPr>
      <p:scale>
        <a:sx n="1" d="1"/>
        <a:sy n="1" d="1"/>
      </p:scale>
      <p:origin x="0" y="0"/>
    </p:cViewPr>
  </p:notesTextViewPr>
  <p:notesViewPr>
    <p:cSldViewPr snapToGrid="0">
      <p:cViewPr varScale="1">
        <p:scale>
          <a:sx n="60" d="100"/>
          <a:sy n="60" d="100"/>
        </p:scale>
        <p:origin x="2333"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BA6C86A-E696-4915-84A9-365D51368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5EFA275-E5BD-42D5-86C3-D4A66EF382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44D676F-4DB5-46B8-8F00-05DB67D5471C}" type="datetimeFigureOut">
              <a:rPr lang="en-US" smtClean="0"/>
              <a:t>2/4/2025</a:t>
            </a:fld>
            <a:endParaRPr lang="en-US" dirty="0"/>
          </a:p>
        </p:txBody>
      </p:sp>
      <p:sp>
        <p:nvSpPr>
          <p:cNvPr id="4" name="Footer Placeholder 3">
            <a:extLst>
              <a:ext uri="{FF2B5EF4-FFF2-40B4-BE49-F238E27FC236}">
                <a16:creationId xmlns:a16="http://schemas.microsoft.com/office/drawing/2014/main" id="{0D08037F-BC33-4B71-9390-1FCCB44C83C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F7A39EB-596B-48AB-BC3E-069215B7692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EDFD5B-C328-43D8-A4C7-929BECA315CE}" type="slidenum">
              <a:rPr lang="en-US" smtClean="0"/>
              <a:t>‹#›</a:t>
            </a:fld>
            <a:endParaRPr lang="en-US" dirty="0"/>
          </a:p>
        </p:txBody>
      </p:sp>
    </p:spTree>
    <p:extLst>
      <p:ext uri="{BB962C8B-B14F-4D97-AF65-F5344CB8AC3E}">
        <p14:creationId xmlns:p14="http://schemas.microsoft.com/office/powerpoint/2010/main" val="28027013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7BE5AB-3192-4552-A220-BA06EA9D867F}" type="datetimeFigureOut">
              <a:rPr lang="en-US" smtClean="0"/>
              <a:t>2/4/2025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8D0E63-0F6A-47B0-8BD1-6E95B004C872}" type="slidenum">
              <a:rPr lang="en-US" smtClean="0"/>
              <a:t>‹#›</a:t>
            </a:fld>
            <a:endParaRPr lang="en-US" dirty="0"/>
          </a:p>
        </p:txBody>
      </p:sp>
    </p:spTree>
    <p:extLst>
      <p:ext uri="{BB962C8B-B14F-4D97-AF65-F5344CB8AC3E}">
        <p14:creationId xmlns:p14="http://schemas.microsoft.com/office/powerpoint/2010/main" val="532328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8D0E63-0F6A-47B0-8BD1-6E95B004C872}" type="slidenum">
              <a:rPr lang="en-US" smtClean="0"/>
              <a:t>9</a:t>
            </a:fld>
            <a:endParaRPr lang="en-US" dirty="0"/>
          </a:p>
        </p:txBody>
      </p:sp>
    </p:spTree>
    <p:extLst>
      <p:ext uri="{BB962C8B-B14F-4D97-AF65-F5344CB8AC3E}">
        <p14:creationId xmlns:p14="http://schemas.microsoft.com/office/powerpoint/2010/main" val="1203187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3B2A91-23BB-BF43-7B42-2CB3AA02A3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EBD709-31A4-4B7C-C230-53E365DA2F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DE56AE-8C1E-EE60-46A2-87E8E8252CB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4910E6D-A3D1-B8CE-8662-2C224FA06A60}"/>
              </a:ext>
            </a:extLst>
          </p:cNvPr>
          <p:cNvSpPr>
            <a:spLocks noGrp="1"/>
          </p:cNvSpPr>
          <p:nvPr>
            <p:ph type="sldNum" sz="quarter" idx="5"/>
          </p:nvPr>
        </p:nvSpPr>
        <p:spPr/>
        <p:txBody>
          <a:bodyPr/>
          <a:lstStyle/>
          <a:p>
            <a:fld id="{FF8D0E63-0F6A-47B0-8BD1-6E95B004C872}" type="slidenum">
              <a:rPr lang="en-US" smtClean="0"/>
              <a:t>15</a:t>
            </a:fld>
            <a:endParaRPr lang="en-US" dirty="0"/>
          </a:p>
        </p:txBody>
      </p:sp>
    </p:spTree>
    <p:extLst>
      <p:ext uri="{BB962C8B-B14F-4D97-AF65-F5344CB8AC3E}">
        <p14:creationId xmlns:p14="http://schemas.microsoft.com/office/powerpoint/2010/main" val="4138580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496000-0552-7A01-5786-D170A69E81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AC1096-B0CD-CDAC-1004-20CB45FA0D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07AC88-CC36-2547-6064-3959D73C8F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8064D2E-A48D-A40C-C3C6-551EB0EE7CFA}"/>
              </a:ext>
            </a:extLst>
          </p:cNvPr>
          <p:cNvSpPr>
            <a:spLocks noGrp="1"/>
          </p:cNvSpPr>
          <p:nvPr>
            <p:ph type="sldNum" sz="quarter" idx="5"/>
          </p:nvPr>
        </p:nvSpPr>
        <p:spPr/>
        <p:txBody>
          <a:bodyPr/>
          <a:lstStyle/>
          <a:p>
            <a:fld id="{FF8D0E63-0F6A-47B0-8BD1-6E95B004C872}" type="slidenum">
              <a:rPr lang="en-US" smtClean="0"/>
              <a:t>25</a:t>
            </a:fld>
            <a:endParaRPr lang="en-US" dirty="0"/>
          </a:p>
        </p:txBody>
      </p:sp>
    </p:spTree>
    <p:extLst>
      <p:ext uri="{BB962C8B-B14F-4D97-AF65-F5344CB8AC3E}">
        <p14:creationId xmlns:p14="http://schemas.microsoft.com/office/powerpoint/2010/main" val="1494559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1DACD3-77B7-0D25-8DFF-22231BED4C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0390C1-0F35-6D71-06B7-691C4A2F9B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FC6DBB-ABBF-C239-ED80-D8FA715589D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8A01FFD-CBCA-3234-9129-C7C29C97746A}"/>
              </a:ext>
            </a:extLst>
          </p:cNvPr>
          <p:cNvSpPr>
            <a:spLocks noGrp="1"/>
          </p:cNvSpPr>
          <p:nvPr>
            <p:ph type="sldNum" sz="quarter" idx="5"/>
          </p:nvPr>
        </p:nvSpPr>
        <p:spPr/>
        <p:txBody>
          <a:bodyPr/>
          <a:lstStyle/>
          <a:p>
            <a:fld id="{FF8D0E63-0F6A-47B0-8BD1-6E95B004C872}" type="slidenum">
              <a:rPr lang="en-US" smtClean="0"/>
              <a:t>32</a:t>
            </a:fld>
            <a:endParaRPr lang="en-US" dirty="0"/>
          </a:p>
        </p:txBody>
      </p:sp>
    </p:spTree>
    <p:extLst>
      <p:ext uri="{BB962C8B-B14F-4D97-AF65-F5344CB8AC3E}">
        <p14:creationId xmlns:p14="http://schemas.microsoft.com/office/powerpoint/2010/main" val="1215650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C0B5AD-B2EA-7D1E-BE91-1108856EF5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C2FA46-F4C4-54E3-A79A-07FFDCFAAB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7DAA30-7882-4BC9-D7DC-AA288D6904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E1772F5-249B-D48C-851E-4C97B476C3A9}"/>
              </a:ext>
            </a:extLst>
          </p:cNvPr>
          <p:cNvSpPr>
            <a:spLocks noGrp="1"/>
          </p:cNvSpPr>
          <p:nvPr>
            <p:ph type="sldNum" sz="quarter" idx="5"/>
          </p:nvPr>
        </p:nvSpPr>
        <p:spPr/>
        <p:txBody>
          <a:bodyPr/>
          <a:lstStyle/>
          <a:p>
            <a:fld id="{FF8D0E63-0F6A-47B0-8BD1-6E95B004C872}" type="slidenum">
              <a:rPr lang="en-US" smtClean="0"/>
              <a:t>39</a:t>
            </a:fld>
            <a:endParaRPr lang="en-US" dirty="0"/>
          </a:p>
        </p:txBody>
      </p:sp>
    </p:spTree>
    <p:extLst>
      <p:ext uri="{BB962C8B-B14F-4D97-AF65-F5344CB8AC3E}">
        <p14:creationId xmlns:p14="http://schemas.microsoft.com/office/powerpoint/2010/main" val="1138173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3F034-73E7-3483-8C56-D56DE71F27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F96F26-5410-43B8-B7A9-4B343E1FBA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2D1553-ADEA-F159-AC17-FC591DA9E05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D4DE325-46A4-925B-3AD7-FCC9F9F5BEAE}"/>
              </a:ext>
            </a:extLst>
          </p:cNvPr>
          <p:cNvSpPr>
            <a:spLocks noGrp="1"/>
          </p:cNvSpPr>
          <p:nvPr>
            <p:ph type="sldNum" sz="quarter" idx="5"/>
          </p:nvPr>
        </p:nvSpPr>
        <p:spPr/>
        <p:txBody>
          <a:bodyPr/>
          <a:lstStyle/>
          <a:p>
            <a:fld id="{FF8D0E63-0F6A-47B0-8BD1-6E95B004C872}" type="slidenum">
              <a:rPr lang="en-US" smtClean="0"/>
              <a:t>43</a:t>
            </a:fld>
            <a:endParaRPr lang="en-US" dirty="0"/>
          </a:p>
        </p:txBody>
      </p:sp>
    </p:spTree>
    <p:extLst>
      <p:ext uri="{BB962C8B-B14F-4D97-AF65-F5344CB8AC3E}">
        <p14:creationId xmlns:p14="http://schemas.microsoft.com/office/powerpoint/2010/main" val="1822798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Graphic 33" descr="Tag=AccentColor&#10;Flavor=Light&#10;Target=Fill">
            <a:extLst>
              <a:ext uri="{FF2B5EF4-FFF2-40B4-BE49-F238E27FC236}">
                <a16:creationId xmlns:a16="http://schemas.microsoft.com/office/drawing/2014/main" id="{A4E7DAC5-621F-40E6-ACD2-590570CC84F8}"/>
              </a:ext>
            </a:extLst>
          </p:cNvPr>
          <p:cNvSpPr>
            <a:spLocks noChangeAspect="1"/>
          </p:cNvSpPr>
          <p:nvPr userDrawn="1"/>
        </p:nvSpPr>
        <p:spPr>
          <a:xfrm>
            <a:off x="1318417" y="0"/>
            <a:ext cx="9570431" cy="6858000"/>
          </a:xfrm>
          <a:custGeom>
            <a:avLst/>
            <a:gdLst>
              <a:gd name="connsiteX0" fmla="*/ 7178288 w 7187261"/>
              <a:gd name="connsiteY0" fmla="*/ 2604802 h 5150263"/>
              <a:gd name="connsiteX1" fmla="*/ 7169335 w 7187261"/>
              <a:gd name="connsiteY1" fmla="*/ 2328577 h 5150263"/>
              <a:gd name="connsiteX2" fmla="*/ 7060845 w 7187261"/>
              <a:gd name="connsiteY2" fmla="*/ 1661160 h 5150263"/>
              <a:gd name="connsiteX3" fmla="*/ 6212263 w 7187261"/>
              <a:gd name="connsiteY3" fmla="*/ 243840 h 5150263"/>
              <a:gd name="connsiteX4" fmla="*/ 5953564 w 7187261"/>
              <a:gd name="connsiteY4" fmla="*/ 0 h 5150263"/>
              <a:gd name="connsiteX5" fmla="*/ 1408615 w 7187261"/>
              <a:gd name="connsiteY5" fmla="*/ 0 h 5150263"/>
              <a:gd name="connsiteX6" fmla="*/ 805111 w 7187261"/>
              <a:gd name="connsiteY6" fmla="*/ 676275 h 5150263"/>
              <a:gd name="connsiteX7" fmla="*/ 104928 w 7187261"/>
              <a:gd name="connsiteY7" fmla="*/ 2183035 h 5150263"/>
              <a:gd name="connsiteX8" fmla="*/ 51588 w 7187261"/>
              <a:gd name="connsiteY8" fmla="*/ 2400014 h 5150263"/>
              <a:gd name="connsiteX9" fmla="*/ 41301 w 7187261"/>
              <a:gd name="connsiteY9" fmla="*/ 2424208 h 5150263"/>
              <a:gd name="connsiteX10" fmla="*/ 119692 w 7187261"/>
              <a:gd name="connsiteY10" fmla="*/ 1834801 h 5150263"/>
              <a:gd name="connsiteX11" fmla="*/ 870071 w 7187261"/>
              <a:gd name="connsiteY11" fmla="*/ 462248 h 5150263"/>
              <a:gd name="connsiteX12" fmla="*/ 1389279 w 7187261"/>
              <a:gd name="connsiteY12" fmla="*/ 476 h 5150263"/>
              <a:gd name="connsiteX13" fmla="*/ 1320223 w 7187261"/>
              <a:gd name="connsiteY13" fmla="*/ 476 h 5150263"/>
              <a:gd name="connsiteX14" fmla="*/ 423158 w 7187261"/>
              <a:gd name="connsiteY14" fmla="*/ 989743 h 5150263"/>
              <a:gd name="connsiteX15" fmla="*/ 25585 w 7187261"/>
              <a:gd name="connsiteY15" fmla="*/ 2113693 h 5150263"/>
              <a:gd name="connsiteX16" fmla="*/ 2344 w 7187261"/>
              <a:gd name="connsiteY16" fmla="*/ 2725865 h 5150263"/>
              <a:gd name="connsiteX17" fmla="*/ 447256 w 7187261"/>
              <a:gd name="connsiteY17" fmla="*/ 4210717 h 5150263"/>
              <a:gd name="connsiteX18" fmla="*/ 1138962 w 7187261"/>
              <a:gd name="connsiteY18" fmla="*/ 4988910 h 5150263"/>
              <a:gd name="connsiteX19" fmla="*/ 1348512 w 7187261"/>
              <a:gd name="connsiteY19" fmla="*/ 5146834 h 5150263"/>
              <a:gd name="connsiteX20" fmla="*/ 1422712 w 7187261"/>
              <a:gd name="connsiteY20" fmla="*/ 5146834 h 5150263"/>
              <a:gd name="connsiteX21" fmla="*/ 480594 w 7187261"/>
              <a:gd name="connsiteY21" fmla="*/ 4187952 h 5150263"/>
              <a:gd name="connsiteX22" fmla="*/ 398679 w 7187261"/>
              <a:gd name="connsiteY22" fmla="*/ 4046125 h 5150263"/>
              <a:gd name="connsiteX23" fmla="*/ 411823 w 7187261"/>
              <a:gd name="connsiteY23" fmla="*/ 4053078 h 5150263"/>
              <a:gd name="connsiteX24" fmla="*/ 1439380 w 7187261"/>
              <a:gd name="connsiteY24" fmla="*/ 5147405 h 5150263"/>
              <a:gd name="connsiteX25" fmla="*/ 5710010 w 7187261"/>
              <a:gd name="connsiteY25" fmla="*/ 5150263 h 5150263"/>
              <a:gd name="connsiteX26" fmla="*/ 5999665 w 7187261"/>
              <a:gd name="connsiteY26" fmla="*/ 4910900 h 5150263"/>
              <a:gd name="connsiteX27" fmla="*/ 6954165 w 7187261"/>
              <a:gd name="connsiteY27" fmla="*/ 3545777 h 5150263"/>
              <a:gd name="connsiteX28" fmla="*/ 7137712 w 7187261"/>
              <a:gd name="connsiteY28" fmla="*/ 2799207 h 5150263"/>
              <a:gd name="connsiteX29" fmla="*/ 7142951 w 7187261"/>
              <a:gd name="connsiteY29" fmla="*/ 2754535 h 5150263"/>
              <a:gd name="connsiteX30" fmla="*/ 7149428 w 7187261"/>
              <a:gd name="connsiteY30" fmla="*/ 2774823 h 5150263"/>
              <a:gd name="connsiteX31" fmla="*/ 7066465 w 7187261"/>
              <a:gd name="connsiteY31" fmla="*/ 3465672 h 5150263"/>
              <a:gd name="connsiteX32" fmla="*/ 6452578 w 7187261"/>
              <a:gd name="connsiteY32" fmla="*/ 4552760 h 5150263"/>
              <a:gd name="connsiteX33" fmla="*/ 5752110 w 7187261"/>
              <a:gd name="connsiteY33" fmla="*/ 5150263 h 5150263"/>
              <a:gd name="connsiteX34" fmla="*/ 5827643 w 7187261"/>
              <a:gd name="connsiteY34" fmla="*/ 5150263 h 5150263"/>
              <a:gd name="connsiteX35" fmla="*/ 6642793 w 7187261"/>
              <a:gd name="connsiteY35" fmla="*/ 4389406 h 5150263"/>
              <a:gd name="connsiteX36" fmla="*/ 7102469 w 7187261"/>
              <a:gd name="connsiteY36" fmla="*/ 3490817 h 5150263"/>
              <a:gd name="connsiteX37" fmla="*/ 7187242 w 7187261"/>
              <a:gd name="connsiteY37" fmla="*/ 2990183 h 5150263"/>
              <a:gd name="connsiteX38" fmla="*/ 7178288 w 7187261"/>
              <a:gd name="connsiteY38" fmla="*/ 2604802 h 5150263"/>
              <a:gd name="connsiteX39" fmla="*/ 6342565 w 7187261"/>
              <a:gd name="connsiteY39" fmla="*/ 441389 h 5150263"/>
              <a:gd name="connsiteX40" fmla="*/ 7126567 w 7187261"/>
              <a:gd name="connsiteY40" fmla="*/ 2355056 h 5150263"/>
              <a:gd name="connsiteX41" fmla="*/ 6342565 w 7187261"/>
              <a:gd name="connsiteY41" fmla="*/ 441389 h 51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87261" h="5150263">
                <a:moveTo>
                  <a:pt x="7178288" y="2604802"/>
                </a:moveTo>
                <a:cubicBezTo>
                  <a:pt x="7168763" y="2513076"/>
                  <a:pt x="7174478" y="2420684"/>
                  <a:pt x="7169335" y="2328577"/>
                </a:cubicBezTo>
                <a:cubicBezTo>
                  <a:pt x="7156952" y="2102882"/>
                  <a:pt x="7120586" y="1879149"/>
                  <a:pt x="7060845" y="1661160"/>
                </a:cubicBezTo>
                <a:cubicBezTo>
                  <a:pt x="6910588" y="1121007"/>
                  <a:pt x="6617428" y="631374"/>
                  <a:pt x="6212263" y="243840"/>
                </a:cubicBezTo>
                <a:cubicBezTo>
                  <a:pt x="6126538" y="162496"/>
                  <a:pt x="6040813" y="80201"/>
                  <a:pt x="5953564" y="0"/>
                </a:cubicBezTo>
                <a:lnTo>
                  <a:pt x="1408615" y="0"/>
                </a:lnTo>
                <a:cubicBezTo>
                  <a:pt x="1180967" y="200316"/>
                  <a:pt x="978332" y="427387"/>
                  <a:pt x="805111" y="676275"/>
                </a:cubicBezTo>
                <a:cubicBezTo>
                  <a:pt x="481261" y="1136523"/>
                  <a:pt x="252089" y="1640872"/>
                  <a:pt x="104928" y="2183035"/>
                </a:cubicBezTo>
                <a:cubicBezTo>
                  <a:pt x="85878" y="2254853"/>
                  <a:pt x="69495" y="2327720"/>
                  <a:pt x="51588" y="2400014"/>
                </a:cubicBezTo>
                <a:cubicBezTo>
                  <a:pt x="49683" y="2407634"/>
                  <a:pt x="51588" y="2416969"/>
                  <a:pt x="41301" y="2424208"/>
                </a:cubicBezTo>
                <a:cubicBezTo>
                  <a:pt x="45900" y="2225469"/>
                  <a:pt x="72186" y="2027834"/>
                  <a:pt x="119692" y="1834801"/>
                </a:cubicBezTo>
                <a:cubicBezTo>
                  <a:pt x="247993" y="1310926"/>
                  <a:pt x="506121" y="857726"/>
                  <a:pt x="870071" y="462248"/>
                </a:cubicBezTo>
                <a:cubicBezTo>
                  <a:pt x="1027729" y="291823"/>
                  <a:pt x="1201617" y="137169"/>
                  <a:pt x="1389279" y="476"/>
                </a:cubicBezTo>
                <a:lnTo>
                  <a:pt x="1320223" y="476"/>
                </a:lnTo>
                <a:cubicBezTo>
                  <a:pt x="960844" y="274320"/>
                  <a:pt x="656330" y="599123"/>
                  <a:pt x="423158" y="989743"/>
                </a:cubicBezTo>
                <a:cubicBezTo>
                  <a:pt x="215608" y="1337596"/>
                  <a:pt x="80258" y="1711357"/>
                  <a:pt x="25585" y="2113693"/>
                </a:cubicBezTo>
                <a:cubicBezTo>
                  <a:pt x="-2705" y="2316480"/>
                  <a:pt x="-2228" y="2521077"/>
                  <a:pt x="2344" y="2725865"/>
                </a:cubicBezTo>
                <a:cubicBezTo>
                  <a:pt x="14155" y="3261932"/>
                  <a:pt x="170650" y="3754565"/>
                  <a:pt x="447256" y="4210717"/>
                </a:cubicBezTo>
                <a:cubicBezTo>
                  <a:pt x="629851" y="4511612"/>
                  <a:pt x="866356" y="4767167"/>
                  <a:pt x="1138962" y="4988910"/>
                </a:cubicBezTo>
                <a:cubicBezTo>
                  <a:pt x="1207161" y="5044345"/>
                  <a:pt x="1277008" y="5096990"/>
                  <a:pt x="1348512" y="5146834"/>
                </a:cubicBezTo>
                <a:lnTo>
                  <a:pt x="1422712" y="5146834"/>
                </a:lnTo>
                <a:cubicBezTo>
                  <a:pt x="1043426" y="4892802"/>
                  <a:pt x="724720" y="4577334"/>
                  <a:pt x="480594" y="4187952"/>
                </a:cubicBezTo>
                <a:cubicBezTo>
                  <a:pt x="452019" y="4141851"/>
                  <a:pt x="423444" y="4095179"/>
                  <a:pt x="398679" y="4046125"/>
                </a:cubicBezTo>
                <a:cubicBezTo>
                  <a:pt x="407442" y="4043267"/>
                  <a:pt x="409156" y="4048982"/>
                  <a:pt x="411823" y="4053078"/>
                </a:cubicBezTo>
                <a:cubicBezTo>
                  <a:pt x="683572" y="4484656"/>
                  <a:pt x="1033139" y="4842701"/>
                  <a:pt x="1439380" y="5147405"/>
                </a:cubicBezTo>
                <a:lnTo>
                  <a:pt x="5710010" y="5150263"/>
                </a:lnTo>
                <a:cubicBezTo>
                  <a:pt x="5810594" y="5075482"/>
                  <a:pt x="5907272" y="4995587"/>
                  <a:pt x="5999665" y="4910900"/>
                </a:cubicBezTo>
                <a:cubicBezTo>
                  <a:pt x="6418765" y="4526661"/>
                  <a:pt x="6746901" y="4078129"/>
                  <a:pt x="6954165" y="3545777"/>
                </a:cubicBezTo>
                <a:cubicBezTo>
                  <a:pt x="7048234" y="3306175"/>
                  <a:pt x="7109956" y="3055115"/>
                  <a:pt x="7137712" y="2799207"/>
                </a:cubicBezTo>
                <a:cubicBezTo>
                  <a:pt x="7139236" y="2784920"/>
                  <a:pt x="7141046" y="2770632"/>
                  <a:pt x="7142951" y="2754535"/>
                </a:cubicBezTo>
                <a:cubicBezTo>
                  <a:pt x="7151714" y="2760440"/>
                  <a:pt x="7149237" y="2768441"/>
                  <a:pt x="7149428" y="2774823"/>
                </a:cubicBezTo>
                <a:cubicBezTo>
                  <a:pt x="7156743" y="3007967"/>
                  <a:pt x="7128777" y="3240881"/>
                  <a:pt x="7066465" y="3465672"/>
                </a:cubicBezTo>
                <a:cubicBezTo>
                  <a:pt x="6952165" y="3878580"/>
                  <a:pt x="6737948" y="4235863"/>
                  <a:pt x="6452578" y="4552760"/>
                </a:cubicBezTo>
                <a:cubicBezTo>
                  <a:pt x="6244553" y="4783836"/>
                  <a:pt x="6008809" y="4980242"/>
                  <a:pt x="5752110" y="5150263"/>
                </a:cubicBezTo>
                <a:lnTo>
                  <a:pt x="5827643" y="5150263"/>
                </a:lnTo>
                <a:cubicBezTo>
                  <a:pt x="6136539" y="4938904"/>
                  <a:pt x="6412192" y="4689348"/>
                  <a:pt x="6642793" y="4389406"/>
                </a:cubicBezTo>
                <a:cubicBezTo>
                  <a:pt x="6851295" y="4118324"/>
                  <a:pt x="7009125" y="3820859"/>
                  <a:pt x="7102469" y="3490817"/>
                </a:cubicBezTo>
                <a:cubicBezTo>
                  <a:pt x="7148646" y="3327473"/>
                  <a:pt x="7177069" y="3159624"/>
                  <a:pt x="7187242" y="2990183"/>
                </a:cubicBezTo>
                <a:cubicBezTo>
                  <a:pt x="7187623" y="2984087"/>
                  <a:pt x="7182384" y="2642330"/>
                  <a:pt x="7178288" y="2604802"/>
                </a:cubicBezTo>
                <a:close/>
                <a:moveTo>
                  <a:pt x="6342565" y="441389"/>
                </a:moveTo>
                <a:cubicBezTo>
                  <a:pt x="6829797" y="986533"/>
                  <a:pt x="7091135" y="1624422"/>
                  <a:pt x="7126567" y="2355056"/>
                </a:cubicBezTo>
                <a:cubicBezTo>
                  <a:pt x="7001123" y="1661827"/>
                  <a:pt x="6756426" y="1017365"/>
                  <a:pt x="6342565" y="441389"/>
                </a:cubicBez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2560320" y="960120"/>
            <a:ext cx="7077456" cy="2898648"/>
          </a:xfrm>
        </p:spPr>
        <p:txBody>
          <a:bodyPr anchor="b">
            <a:noAutofit/>
          </a:bodyPr>
          <a:lstStyle>
            <a:lvl1pPr algn="ctr">
              <a:defRPr sz="88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2633472" y="4535424"/>
            <a:ext cx="6931152" cy="941832"/>
          </a:xfrm>
        </p:spPr>
        <p:txBody>
          <a:bodyPr>
            <a:normAutofit/>
          </a:bodyPr>
          <a:lstStyle>
            <a:lvl1pPr marL="0" indent="0" algn="ctr">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Rectangle 6">
            <a:extLst>
              <a:ext uri="{FF2B5EF4-FFF2-40B4-BE49-F238E27FC236}">
                <a16:creationId xmlns:a16="http://schemas.microsoft.com/office/drawing/2014/main" id="{371B7A5D-C918-4744-A5FA-75C904B3B8D4}"/>
              </a:ext>
            </a:extLst>
          </p:cNvPr>
          <p:cNvSpPr/>
          <p:nvPr userDrawn="1"/>
        </p:nvSpPr>
        <p:spPr>
          <a:xfrm>
            <a:off x="3974206" y="411333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15689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2578608"/>
            <a:ext cx="5157787" cy="823912"/>
          </a:xfrm>
        </p:spPr>
        <p:txBody>
          <a:bodyPr anchor="b">
            <a:normAutofit/>
          </a:bodyPr>
          <a:lstStyle>
            <a:lvl1pPr marL="0" indent="0">
              <a:lnSpc>
                <a:spcPct val="100000"/>
              </a:lnSpc>
              <a:buNone/>
              <a:defRPr sz="4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3617842"/>
            <a:ext cx="5157787" cy="2572645"/>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2578608"/>
            <a:ext cx="5183188" cy="823912"/>
          </a:xfrm>
        </p:spPr>
        <p:txBody>
          <a:bodyPr anchor="b">
            <a:normAutofit/>
          </a:bodyPr>
          <a:lstStyle>
            <a:lvl1pPr marL="0" indent="0">
              <a:lnSpc>
                <a:spcPct val="100000"/>
              </a:lnSpc>
              <a:buNone/>
              <a:defRPr sz="4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3617842"/>
            <a:ext cx="5183188" cy="2572645"/>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10" name="Rectangle 9" descr="Tag=AccentColor&#10;Flavor=Light&#10;Target=FillAndLine">
            <a:extLst>
              <a:ext uri="{FF2B5EF4-FFF2-40B4-BE49-F238E27FC236}">
                <a16:creationId xmlns:a16="http://schemas.microsoft.com/office/drawing/2014/main" id="{5A11B4AA-D861-4DDC-9A8A-7036C40D909C}"/>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71408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hasCustomPrompt="1"/>
          </p:nvPr>
        </p:nvSpPr>
        <p:spPr>
          <a:xfrm>
            <a:off x="649224" y="2578608"/>
            <a:ext cx="3200400" cy="711244"/>
          </a:xfrm>
        </p:spPr>
        <p:txBody>
          <a:bodyPr anchor="b">
            <a:normAutofit/>
          </a:bodyPr>
          <a:lstStyle>
            <a:lvl1pPr marL="0" indent="0">
              <a:lnSpc>
                <a:spcPct val="100000"/>
              </a:lnSpc>
              <a:buNone/>
              <a:defRPr sz="41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649224" y="3339547"/>
            <a:ext cx="3200400" cy="2900635"/>
          </a:xfrm>
        </p:spPr>
        <p:txBody>
          <a:bodyPr>
            <a:normAutofit/>
          </a:bodyPr>
          <a:lstStyle>
            <a:lvl1pPr>
              <a:lnSpc>
                <a:spcPct val="90000"/>
              </a:lnSpc>
              <a:defRPr sz="2400"/>
            </a:lvl1pPr>
            <a:lvl2pPr>
              <a:lnSpc>
                <a:spcPct val="90000"/>
              </a:lnSpc>
              <a:defRPr sz="2000"/>
            </a:lvl2pPr>
            <a:lvl3pPr>
              <a:lnSpc>
                <a:spcPct val="90000"/>
              </a:lnSpc>
              <a:defRPr sz="1800"/>
            </a:lvl3pPr>
            <a:lvl4pPr>
              <a:lnSpc>
                <a:spcPct val="90000"/>
              </a:lnSpc>
              <a:defRPr sz="1600"/>
            </a:lvl4pPr>
            <a:lvl5pPr>
              <a:lnSpc>
                <a:spcPct val="9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hasCustomPrompt="1"/>
          </p:nvPr>
        </p:nvSpPr>
        <p:spPr>
          <a:xfrm>
            <a:off x="4498848" y="2578608"/>
            <a:ext cx="3200400" cy="713232"/>
          </a:xfrm>
        </p:spPr>
        <p:txBody>
          <a:bodyPr anchor="b">
            <a:normAutofit/>
          </a:bodyPr>
          <a:lstStyle>
            <a:lvl1pPr marL="0" indent="0">
              <a:lnSpc>
                <a:spcPct val="100000"/>
              </a:lnSpc>
              <a:buNone/>
              <a:defRPr sz="41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4498848" y="3339548"/>
            <a:ext cx="3200400" cy="2850940"/>
          </a:xfrm>
        </p:spPr>
        <p:txBody>
          <a:bodyPr>
            <a:normAutofit/>
          </a:bodyPr>
          <a:lstStyle>
            <a:lvl1pPr>
              <a:lnSpc>
                <a:spcPct val="90000"/>
              </a:lnSpc>
              <a:defRPr sz="2400"/>
            </a:lvl1pPr>
            <a:lvl2pPr>
              <a:lnSpc>
                <a:spcPct val="90000"/>
              </a:lnSpc>
              <a:defRPr sz="2000"/>
            </a:lvl2pPr>
            <a:lvl3pPr>
              <a:lnSpc>
                <a:spcPct val="90000"/>
              </a:lnSpc>
              <a:defRPr sz="1800"/>
            </a:lvl3pPr>
            <a:lvl4pPr>
              <a:lnSpc>
                <a:spcPct val="90000"/>
              </a:lnSpc>
              <a:defRPr sz="1600"/>
            </a:lvl4pPr>
            <a:lvl5pPr>
              <a:lnSpc>
                <a:spcPct val="9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10" name="Rectangle 9" descr="Tag=AccentColor&#10;Flavor=Light&#10;Target=FillAndLine">
            <a:extLst>
              <a:ext uri="{FF2B5EF4-FFF2-40B4-BE49-F238E27FC236}">
                <a16:creationId xmlns:a16="http://schemas.microsoft.com/office/drawing/2014/main" id="{5A11B4AA-D861-4DDC-9A8A-7036C40D909C}"/>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4">
            <a:extLst>
              <a:ext uri="{FF2B5EF4-FFF2-40B4-BE49-F238E27FC236}">
                <a16:creationId xmlns:a16="http://schemas.microsoft.com/office/drawing/2014/main" id="{42AA5FD4-D71A-436D-B50A-847980623CF0}"/>
              </a:ext>
            </a:extLst>
          </p:cNvPr>
          <p:cNvSpPr>
            <a:spLocks noGrp="1"/>
          </p:cNvSpPr>
          <p:nvPr>
            <p:ph type="body" sz="quarter" idx="13" hasCustomPrompt="1"/>
          </p:nvPr>
        </p:nvSpPr>
        <p:spPr>
          <a:xfrm>
            <a:off x="8339328" y="2578608"/>
            <a:ext cx="3200400" cy="713232"/>
          </a:xfrm>
        </p:spPr>
        <p:txBody>
          <a:bodyPr anchor="b">
            <a:normAutofit/>
          </a:bodyPr>
          <a:lstStyle>
            <a:lvl1pPr marL="0" indent="0">
              <a:lnSpc>
                <a:spcPct val="100000"/>
              </a:lnSpc>
              <a:buNone/>
              <a:defRPr sz="41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12" name="Content Placeholder 5">
            <a:extLst>
              <a:ext uri="{FF2B5EF4-FFF2-40B4-BE49-F238E27FC236}">
                <a16:creationId xmlns:a16="http://schemas.microsoft.com/office/drawing/2014/main" id="{498877DB-362B-4B53-84A8-D53090240FDB}"/>
              </a:ext>
            </a:extLst>
          </p:cNvPr>
          <p:cNvSpPr>
            <a:spLocks noGrp="1"/>
          </p:cNvSpPr>
          <p:nvPr>
            <p:ph sz="quarter" idx="14"/>
          </p:nvPr>
        </p:nvSpPr>
        <p:spPr>
          <a:xfrm>
            <a:off x="8339328" y="3339548"/>
            <a:ext cx="3200400" cy="2850940"/>
          </a:xfrm>
        </p:spPr>
        <p:txBody>
          <a:bodyPr>
            <a:normAutofit/>
          </a:bodyPr>
          <a:lstStyle>
            <a:lvl1pPr>
              <a:lnSpc>
                <a:spcPct val="90000"/>
              </a:lnSpc>
              <a:defRPr sz="2400"/>
            </a:lvl1pPr>
            <a:lvl2pPr>
              <a:lnSpc>
                <a:spcPct val="90000"/>
              </a:lnSpc>
              <a:defRPr sz="2000"/>
            </a:lvl2pPr>
            <a:lvl3pPr>
              <a:lnSpc>
                <a:spcPct val="90000"/>
              </a:lnSpc>
              <a:defRPr sz="1800"/>
            </a:lvl3pPr>
            <a:lvl4pPr>
              <a:lnSpc>
                <a:spcPct val="90000"/>
              </a:lnSpc>
              <a:defRPr sz="1600"/>
            </a:lvl4pPr>
            <a:lvl5pPr>
              <a:lnSpc>
                <a:spcPct val="9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759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95429EAB-EC88-4283-9CAC-5C4336D68761}"/>
              </a:ext>
            </a:extLst>
          </p:cNvPr>
          <p:cNvSpPr>
            <a:spLocks noGrp="1"/>
          </p:cNvSpPr>
          <p:nvPr>
            <p:ph type="pic" sz="quarter" idx="14"/>
          </p:nvPr>
        </p:nvSpPr>
        <p:spPr>
          <a:xfrm>
            <a:off x="8263901" y="-1"/>
            <a:ext cx="3928091" cy="4143506"/>
          </a:xfrm>
          <a:custGeom>
            <a:avLst/>
            <a:gdLst>
              <a:gd name="connsiteX0" fmla="*/ 23605 w 3928091"/>
              <a:gd name="connsiteY0" fmla="*/ 0 h 4143506"/>
              <a:gd name="connsiteX1" fmla="*/ 3928091 w 3928091"/>
              <a:gd name="connsiteY1" fmla="*/ 0 h 4143506"/>
              <a:gd name="connsiteX2" fmla="*/ 3928091 w 3928091"/>
              <a:gd name="connsiteY2" fmla="*/ 4125656 h 4143506"/>
              <a:gd name="connsiteX3" fmla="*/ 3780617 w 3928091"/>
              <a:gd name="connsiteY3" fmla="*/ 4131078 h 4143506"/>
              <a:gd name="connsiteX4" fmla="*/ 3281801 w 3928091"/>
              <a:gd name="connsiteY4" fmla="*/ 4125634 h 4143506"/>
              <a:gd name="connsiteX5" fmla="*/ 2622887 w 3928091"/>
              <a:gd name="connsiteY5" fmla="*/ 4130456 h 4143506"/>
              <a:gd name="connsiteX6" fmla="*/ 2169916 w 3928091"/>
              <a:gd name="connsiteY6" fmla="*/ 4111570 h 4143506"/>
              <a:gd name="connsiteX7" fmla="*/ 1705097 w 3928091"/>
              <a:gd name="connsiteY7" fmla="*/ 4140234 h 4143506"/>
              <a:gd name="connsiteX8" fmla="*/ 1364801 w 3928091"/>
              <a:gd name="connsiteY8" fmla="*/ 4124429 h 4143506"/>
              <a:gd name="connsiteX9" fmla="*/ 1123316 w 3928091"/>
              <a:gd name="connsiteY9" fmla="*/ 4121750 h 4143506"/>
              <a:gd name="connsiteX10" fmla="*/ 688243 w 3928091"/>
              <a:gd name="connsiteY10" fmla="*/ 4130323 h 4143506"/>
              <a:gd name="connsiteX11" fmla="*/ 298918 w 3928091"/>
              <a:gd name="connsiteY11" fmla="*/ 4118266 h 4143506"/>
              <a:gd name="connsiteX12" fmla="*/ 105785 w 3928091"/>
              <a:gd name="connsiteY12" fmla="*/ 4130037 h 4143506"/>
              <a:gd name="connsiteX13" fmla="*/ 15503 w 3928091"/>
              <a:gd name="connsiteY13" fmla="*/ 4130462 h 4143506"/>
              <a:gd name="connsiteX14" fmla="*/ 14458 w 3928091"/>
              <a:gd name="connsiteY14" fmla="*/ 4122289 h 4143506"/>
              <a:gd name="connsiteX15" fmla="*/ 346 w 3928091"/>
              <a:gd name="connsiteY15" fmla="*/ 3882149 h 4143506"/>
              <a:gd name="connsiteX16" fmla="*/ 27583 w 3928091"/>
              <a:gd name="connsiteY16" fmla="*/ 3294816 h 4143506"/>
              <a:gd name="connsiteX17" fmla="*/ 21797 w 3928091"/>
              <a:gd name="connsiteY17" fmla="*/ 3078932 h 4143506"/>
              <a:gd name="connsiteX18" fmla="*/ 30264 w 3928091"/>
              <a:gd name="connsiteY18" fmla="*/ 2835999 h 4143506"/>
              <a:gd name="connsiteX19" fmla="*/ 33510 w 3928091"/>
              <a:gd name="connsiteY19" fmla="*/ 2550270 h 4143506"/>
              <a:gd name="connsiteX20" fmla="*/ 9096 w 3928091"/>
              <a:gd name="connsiteY20" fmla="*/ 1764959 h 4143506"/>
              <a:gd name="connsiteX21" fmla="*/ 30406 w 3928091"/>
              <a:gd name="connsiteY21" fmla="*/ 1598729 h 4143506"/>
              <a:gd name="connsiteX22" fmla="*/ 20244 w 3928091"/>
              <a:gd name="connsiteY22" fmla="*/ 1114767 h 4143506"/>
              <a:gd name="connsiteX23" fmla="*/ 26736 w 3928091"/>
              <a:gd name="connsiteY23" fmla="*/ 579120 h 4143506"/>
              <a:gd name="connsiteX24" fmla="*/ 38237 w 3928091"/>
              <a:gd name="connsiteY24" fmla="*/ 288533 h 414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28091" h="4143506">
                <a:moveTo>
                  <a:pt x="23605" y="0"/>
                </a:moveTo>
                <a:lnTo>
                  <a:pt x="3928091" y="0"/>
                </a:lnTo>
                <a:lnTo>
                  <a:pt x="3928091" y="4125656"/>
                </a:lnTo>
                <a:lnTo>
                  <a:pt x="3780617" y="4131078"/>
                </a:lnTo>
                <a:cubicBezTo>
                  <a:pt x="3614346" y="4131561"/>
                  <a:pt x="3448073" y="4118803"/>
                  <a:pt x="3281801" y="4125634"/>
                </a:cubicBezTo>
                <a:cubicBezTo>
                  <a:pt x="3062120" y="4134609"/>
                  <a:pt x="2842441" y="4144923"/>
                  <a:pt x="2622887" y="4130456"/>
                </a:cubicBezTo>
                <a:cubicBezTo>
                  <a:pt x="2472401" y="4120545"/>
                  <a:pt x="2321159" y="4107551"/>
                  <a:pt x="2169916" y="4111570"/>
                </a:cubicBezTo>
                <a:cubicBezTo>
                  <a:pt x="2014640" y="4115856"/>
                  <a:pt x="1859994" y="4129920"/>
                  <a:pt x="1705097" y="4140234"/>
                </a:cubicBezTo>
                <a:cubicBezTo>
                  <a:pt x="1591463" y="4147694"/>
                  <a:pt x="1477389" y="4142391"/>
                  <a:pt x="1364801" y="4124429"/>
                </a:cubicBezTo>
                <a:cubicBezTo>
                  <a:pt x="1284516" y="4111703"/>
                  <a:pt x="1203727" y="4117195"/>
                  <a:pt x="1123316" y="4121750"/>
                </a:cubicBezTo>
                <a:cubicBezTo>
                  <a:pt x="978124" y="4130323"/>
                  <a:pt x="833434" y="4143717"/>
                  <a:pt x="688243" y="4130323"/>
                </a:cubicBezTo>
                <a:cubicBezTo>
                  <a:pt x="558551" y="4118266"/>
                  <a:pt x="427601" y="4108489"/>
                  <a:pt x="298918" y="4118266"/>
                </a:cubicBezTo>
                <a:cubicBezTo>
                  <a:pt x="234577" y="4123155"/>
                  <a:pt x="170204" y="4128045"/>
                  <a:pt x="105785" y="4130037"/>
                </a:cubicBezTo>
                <a:lnTo>
                  <a:pt x="15503" y="4130462"/>
                </a:lnTo>
                <a:lnTo>
                  <a:pt x="14458" y="4122289"/>
                </a:lnTo>
                <a:cubicBezTo>
                  <a:pt x="3338" y="4042653"/>
                  <a:pt x="-1375" y="3962394"/>
                  <a:pt x="346" y="3882149"/>
                </a:cubicBezTo>
                <a:cubicBezTo>
                  <a:pt x="205" y="3686075"/>
                  <a:pt x="9942" y="3490383"/>
                  <a:pt x="27583" y="3294816"/>
                </a:cubicBezTo>
                <a:cubicBezTo>
                  <a:pt x="31859" y="3222826"/>
                  <a:pt x="29926" y="3150656"/>
                  <a:pt x="21797" y="3078932"/>
                </a:cubicBezTo>
                <a:cubicBezTo>
                  <a:pt x="13668" y="2997950"/>
                  <a:pt x="16505" y="2916372"/>
                  <a:pt x="30264" y="2835999"/>
                </a:cubicBezTo>
                <a:cubicBezTo>
                  <a:pt x="47622" y="2740756"/>
                  <a:pt x="39860" y="2645513"/>
                  <a:pt x="33510" y="2550270"/>
                </a:cubicBezTo>
                <a:cubicBezTo>
                  <a:pt x="16152" y="2288796"/>
                  <a:pt x="-5017" y="2027322"/>
                  <a:pt x="9096" y="1764959"/>
                </a:cubicBezTo>
                <a:cubicBezTo>
                  <a:pt x="12060" y="1708956"/>
                  <a:pt x="25042" y="1654350"/>
                  <a:pt x="30406" y="1598729"/>
                </a:cubicBezTo>
                <a:cubicBezTo>
                  <a:pt x="46071" y="1437069"/>
                  <a:pt x="27723" y="1276045"/>
                  <a:pt x="20244" y="1114767"/>
                </a:cubicBezTo>
                <a:cubicBezTo>
                  <a:pt x="9491" y="936281"/>
                  <a:pt x="11664" y="757351"/>
                  <a:pt x="26736" y="579120"/>
                </a:cubicBezTo>
                <a:cubicBezTo>
                  <a:pt x="36191" y="482353"/>
                  <a:pt x="39402" y="385459"/>
                  <a:pt x="38237" y="288533"/>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5" name="Picture Placeholder 24">
            <a:extLst>
              <a:ext uri="{FF2B5EF4-FFF2-40B4-BE49-F238E27FC236}">
                <a16:creationId xmlns:a16="http://schemas.microsoft.com/office/drawing/2014/main" id="{95853130-EDA3-41D2-A3D5-E39613A79C81}"/>
              </a:ext>
            </a:extLst>
          </p:cNvPr>
          <p:cNvSpPr>
            <a:spLocks noGrp="1"/>
          </p:cNvSpPr>
          <p:nvPr>
            <p:ph type="pic" sz="quarter" idx="15"/>
          </p:nvPr>
        </p:nvSpPr>
        <p:spPr>
          <a:xfrm>
            <a:off x="8281029" y="4328340"/>
            <a:ext cx="3910962" cy="2529660"/>
          </a:xfrm>
          <a:custGeom>
            <a:avLst/>
            <a:gdLst>
              <a:gd name="connsiteX0" fmla="*/ 842684 w 3910962"/>
              <a:gd name="connsiteY0" fmla="*/ 662 h 2529660"/>
              <a:gd name="connsiteX1" fmla="*/ 1140350 w 3910962"/>
              <a:gd name="connsiteY1" fmla="*/ 3173 h 2529660"/>
              <a:gd name="connsiteX2" fmla="*/ 1350451 w 3910962"/>
              <a:gd name="connsiteY2" fmla="*/ 29025 h 2529660"/>
              <a:gd name="connsiteX3" fmla="*/ 1903495 w 3910962"/>
              <a:gd name="connsiteY3" fmla="*/ 18310 h 2529660"/>
              <a:gd name="connsiteX4" fmla="*/ 2649374 w 3910962"/>
              <a:gd name="connsiteY4" fmla="*/ 22730 h 2529660"/>
              <a:gd name="connsiteX5" fmla="*/ 3310304 w 3910962"/>
              <a:gd name="connsiteY5" fmla="*/ 10808 h 2529660"/>
              <a:gd name="connsiteX6" fmla="*/ 3684881 w 3910962"/>
              <a:gd name="connsiteY6" fmla="*/ 10808 h 2529660"/>
              <a:gd name="connsiteX7" fmla="*/ 3887420 w 3910962"/>
              <a:gd name="connsiteY7" fmla="*/ 15630 h 2529660"/>
              <a:gd name="connsiteX8" fmla="*/ 3910962 w 3910962"/>
              <a:gd name="connsiteY8" fmla="*/ 11105 h 2529660"/>
              <a:gd name="connsiteX9" fmla="*/ 3910962 w 3910962"/>
              <a:gd name="connsiteY9" fmla="*/ 2529660 h 2529660"/>
              <a:gd name="connsiteX10" fmla="*/ 6242 w 3910962"/>
              <a:gd name="connsiteY10" fmla="*/ 2529660 h 2529660"/>
              <a:gd name="connsiteX11" fmla="*/ 25280 w 3910962"/>
              <a:gd name="connsiteY11" fmla="*/ 2158134 h 2529660"/>
              <a:gd name="connsiteX12" fmla="*/ 11167 w 3910962"/>
              <a:gd name="connsiteY12" fmla="*/ 1427303 h 2529660"/>
              <a:gd name="connsiteX13" fmla="*/ 3970 w 3910962"/>
              <a:gd name="connsiteY13" fmla="*/ 934453 h 2529660"/>
              <a:gd name="connsiteX14" fmla="*/ 5805 w 3910962"/>
              <a:gd name="connsiteY14" fmla="*/ 380010 h 2529660"/>
              <a:gd name="connsiteX15" fmla="*/ 18506 w 3910962"/>
              <a:gd name="connsiteY15" fmla="*/ 139744 h 2529660"/>
              <a:gd name="connsiteX16" fmla="*/ 19072 w 3910962"/>
              <a:gd name="connsiteY16" fmla="*/ 23791 h 2529660"/>
              <a:gd name="connsiteX17" fmla="*/ 67093 w 3910962"/>
              <a:gd name="connsiteY17" fmla="*/ 27133 h 2529660"/>
              <a:gd name="connsiteX18" fmla="*/ 545085 w 3910962"/>
              <a:gd name="connsiteY18" fmla="*/ 11612 h 2529660"/>
              <a:gd name="connsiteX19" fmla="*/ 842684 w 3910962"/>
              <a:gd name="connsiteY19" fmla="*/ 662 h 252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10962" h="2529660">
                <a:moveTo>
                  <a:pt x="842684" y="662"/>
                </a:moveTo>
                <a:cubicBezTo>
                  <a:pt x="941895" y="-744"/>
                  <a:pt x="1041116" y="93"/>
                  <a:pt x="1140350" y="3173"/>
                </a:cubicBezTo>
                <a:cubicBezTo>
                  <a:pt x="1210804" y="5316"/>
                  <a:pt x="1279746" y="24605"/>
                  <a:pt x="1350451" y="29025"/>
                </a:cubicBezTo>
                <a:cubicBezTo>
                  <a:pt x="1535093" y="40276"/>
                  <a:pt x="1719483" y="30901"/>
                  <a:pt x="1903495" y="18310"/>
                </a:cubicBezTo>
                <a:cubicBezTo>
                  <a:pt x="2151898" y="628"/>
                  <a:pt x="2401172" y="2101"/>
                  <a:pt x="2649374" y="22730"/>
                </a:cubicBezTo>
                <a:cubicBezTo>
                  <a:pt x="2869445" y="43947"/>
                  <a:pt x="3091027" y="39942"/>
                  <a:pt x="3310304" y="10808"/>
                </a:cubicBezTo>
                <a:cubicBezTo>
                  <a:pt x="3434575" y="-7007"/>
                  <a:pt x="3559980" y="9067"/>
                  <a:pt x="3684881" y="10808"/>
                </a:cubicBezTo>
                <a:cubicBezTo>
                  <a:pt x="3752435" y="11746"/>
                  <a:pt x="3819992" y="12684"/>
                  <a:pt x="3887420" y="15630"/>
                </a:cubicBezTo>
                <a:lnTo>
                  <a:pt x="3910962" y="11105"/>
                </a:lnTo>
                <a:lnTo>
                  <a:pt x="3910962" y="2529660"/>
                </a:lnTo>
                <a:lnTo>
                  <a:pt x="6242" y="2529660"/>
                </a:lnTo>
                <a:lnTo>
                  <a:pt x="25280" y="2158134"/>
                </a:lnTo>
                <a:cubicBezTo>
                  <a:pt x="28243" y="1914439"/>
                  <a:pt x="36288" y="1670236"/>
                  <a:pt x="11167" y="1427303"/>
                </a:cubicBezTo>
                <a:cubicBezTo>
                  <a:pt x="-5908" y="1262723"/>
                  <a:pt x="865" y="1098905"/>
                  <a:pt x="3970" y="934453"/>
                </a:cubicBezTo>
                <a:cubicBezTo>
                  <a:pt x="7498" y="749680"/>
                  <a:pt x="5805" y="564783"/>
                  <a:pt x="5805" y="380010"/>
                </a:cubicBezTo>
                <a:cubicBezTo>
                  <a:pt x="5522" y="299625"/>
                  <a:pt x="10321" y="219748"/>
                  <a:pt x="18506" y="139744"/>
                </a:cubicBezTo>
                <a:lnTo>
                  <a:pt x="19072" y="23791"/>
                </a:lnTo>
                <a:lnTo>
                  <a:pt x="67093" y="27133"/>
                </a:lnTo>
                <a:cubicBezTo>
                  <a:pt x="226530" y="32207"/>
                  <a:pt x="385807" y="21156"/>
                  <a:pt x="545085" y="11612"/>
                </a:cubicBezTo>
                <a:cubicBezTo>
                  <a:pt x="644275" y="5719"/>
                  <a:pt x="743474" y="2069"/>
                  <a:pt x="842684" y="662"/>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4" name="Picture Placeholder 23">
            <a:extLst>
              <a:ext uri="{FF2B5EF4-FFF2-40B4-BE49-F238E27FC236}">
                <a16:creationId xmlns:a16="http://schemas.microsoft.com/office/drawing/2014/main" id="{3A9F270A-23C2-4A09-BC7C-5CB160B890C0}"/>
              </a:ext>
            </a:extLst>
          </p:cNvPr>
          <p:cNvSpPr>
            <a:spLocks noGrp="1"/>
          </p:cNvSpPr>
          <p:nvPr>
            <p:ph type="pic" sz="quarter" idx="16"/>
          </p:nvPr>
        </p:nvSpPr>
        <p:spPr>
          <a:xfrm>
            <a:off x="5021992" y="3792430"/>
            <a:ext cx="3041329" cy="3065569"/>
          </a:xfrm>
          <a:custGeom>
            <a:avLst/>
            <a:gdLst>
              <a:gd name="connsiteX0" fmla="*/ 2750933 w 3041329"/>
              <a:gd name="connsiteY0" fmla="*/ 0 h 3065569"/>
              <a:gd name="connsiteX1" fmla="*/ 3041329 w 3041329"/>
              <a:gd name="connsiteY1" fmla="*/ 10946 h 3065569"/>
              <a:gd name="connsiteX2" fmla="*/ 3041329 w 3041329"/>
              <a:gd name="connsiteY2" fmla="*/ 175882 h 3065569"/>
              <a:gd name="connsiteX3" fmla="*/ 3034394 w 3041329"/>
              <a:gd name="connsiteY3" fmla="*/ 266109 h 3065569"/>
              <a:gd name="connsiteX4" fmla="*/ 3037217 w 3041329"/>
              <a:gd name="connsiteY4" fmla="*/ 802010 h 3065569"/>
              <a:gd name="connsiteX5" fmla="*/ 3025363 w 3041329"/>
              <a:gd name="connsiteY5" fmla="*/ 1170283 h 3065569"/>
              <a:gd name="connsiteX6" fmla="*/ 3020000 w 3041329"/>
              <a:gd name="connsiteY6" fmla="*/ 1316450 h 3065569"/>
              <a:gd name="connsiteX7" fmla="*/ 3014637 w 3041329"/>
              <a:gd name="connsiteY7" fmla="*/ 1344641 h 3065569"/>
              <a:gd name="connsiteX8" fmla="*/ 3014637 w 3041329"/>
              <a:gd name="connsiteY8" fmla="*/ 1357340 h 3065569"/>
              <a:gd name="connsiteX9" fmla="*/ 3021693 w 3041329"/>
              <a:gd name="connsiteY9" fmla="*/ 1384898 h 3065569"/>
              <a:gd name="connsiteX10" fmla="*/ 3029173 w 3041329"/>
              <a:gd name="connsiteY10" fmla="*/ 1911401 h 3065569"/>
              <a:gd name="connsiteX11" fmla="*/ 3039899 w 3041329"/>
              <a:gd name="connsiteY11" fmla="*/ 2395617 h 3065569"/>
              <a:gd name="connsiteX12" fmla="*/ 3041329 w 3041329"/>
              <a:gd name="connsiteY12" fmla="*/ 2446475 h 3065569"/>
              <a:gd name="connsiteX13" fmla="*/ 3041329 w 3041329"/>
              <a:gd name="connsiteY13" fmla="*/ 2649259 h 3065569"/>
              <a:gd name="connsiteX14" fmla="*/ 3040516 w 3041329"/>
              <a:gd name="connsiteY14" fmla="*/ 2683378 h 3065569"/>
              <a:gd name="connsiteX15" fmla="*/ 3029596 w 3041329"/>
              <a:gd name="connsiteY15" fmla="*/ 2971138 h 3065569"/>
              <a:gd name="connsiteX16" fmla="*/ 3031678 w 3041329"/>
              <a:gd name="connsiteY16" fmla="*/ 3022824 h 3065569"/>
              <a:gd name="connsiteX17" fmla="*/ 3034625 w 3041329"/>
              <a:gd name="connsiteY17" fmla="*/ 3065569 h 3065569"/>
              <a:gd name="connsiteX18" fmla="*/ 24938 w 3041329"/>
              <a:gd name="connsiteY18" fmla="*/ 3065569 h 3065569"/>
              <a:gd name="connsiteX19" fmla="*/ 25911 w 3041329"/>
              <a:gd name="connsiteY19" fmla="*/ 3001918 h 3065569"/>
              <a:gd name="connsiteX20" fmla="*/ 38276 w 3041329"/>
              <a:gd name="connsiteY20" fmla="*/ 2918677 h 3065569"/>
              <a:gd name="connsiteX21" fmla="*/ 28835 w 3041329"/>
              <a:gd name="connsiteY21" fmla="*/ 2491295 h 3065569"/>
              <a:gd name="connsiteX22" fmla="*/ 21053 w 3041329"/>
              <a:gd name="connsiteY22" fmla="*/ 2094786 h 3065569"/>
              <a:gd name="connsiteX23" fmla="*/ 16716 w 3041329"/>
              <a:gd name="connsiteY23" fmla="*/ 1719456 h 3065569"/>
              <a:gd name="connsiteX24" fmla="*/ 3192 w 3041329"/>
              <a:gd name="connsiteY24" fmla="*/ 1622752 h 3065569"/>
              <a:gd name="connsiteX25" fmla="*/ 24242 w 3041329"/>
              <a:gd name="connsiteY25" fmla="*/ 1269110 h 3065569"/>
              <a:gd name="connsiteX26" fmla="*/ 24242 w 3041329"/>
              <a:gd name="connsiteY26" fmla="*/ 1044447 h 3065569"/>
              <a:gd name="connsiteX27" fmla="*/ 13654 w 3041329"/>
              <a:gd name="connsiteY27" fmla="*/ 884594 h 3065569"/>
              <a:gd name="connsiteX28" fmla="*/ 23477 w 3041329"/>
              <a:gd name="connsiteY28" fmla="*/ 597929 h 3065569"/>
              <a:gd name="connsiteX29" fmla="*/ 26284 w 3041329"/>
              <a:gd name="connsiteY29" fmla="*/ 408605 h 3065569"/>
              <a:gd name="connsiteX30" fmla="*/ 33300 w 3041329"/>
              <a:gd name="connsiteY30" fmla="*/ 153452 h 3065569"/>
              <a:gd name="connsiteX31" fmla="*/ 16058 w 3041329"/>
              <a:gd name="connsiteY31" fmla="*/ 52511 h 3065569"/>
              <a:gd name="connsiteX32" fmla="*/ 13611 w 3041329"/>
              <a:gd name="connsiteY32" fmla="*/ 10473 h 3065569"/>
              <a:gd name="connsiteX33" fmla="*/ 222689 w 3041329"/>
              <a:gd name="connsiteY33" fmla="*/ 5194 h 3065569"/>
              <a:gd name="connsiteX34" fmla="*/ 988364 w 3041329"/>
              <a:gd name="connsiteY34" fmla="*/ 17002 h 3065569"/>
              <a:gd name="connsiteX35" fmla="*/ 1316477 w 3041329"/>
              <a:gd name="connsiteY35" fmla="*/ 7977 h 3065569"/>
              <a:gd name="connsiteX36" fmla="*/ 1738973 w 3041329"/>
              <a:gd name="connsiteY36" fmla="*/ 11247 h 3065569"/>
              <a:gd name="connsiteX37" fmla="*/ 2438148 w 3041329"/>
              <a:gd name="connsiteY37" fmla="*/ 11247 h 3065569"/>
              <a:gd name="connsiteX38" fmla="*/ 2750933 w 3041329"/>
              <a:gd name="connsiteY38" fmla="*/ 0 h 3065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41329" h="3065569">
                <a:moveTo>
                  <a:pt x="2750933" y="0"/>
                </a:moveTo>
                <a:lnTo>
                  <a:pt x="3041329" y="10946"/>
                </a:lnTo>
                <a:lnTo>
                  <a:pt x="3041329" y="175882"/>
                </a:lnTo>
                <a:lnTo>
                  <a:pt x="3034394" y="266109"/>
                </a:lnTo>
                <a:cubicBezTo>
                  <a:pt x="3019012" y="444912"/>
                  <a:pt x="3025927" y="623588"/>
                  <a:pt x="3037217" y="802010"/>
                </a:cubicBezTo>
                <a:cubicBezTo>
                  <a:pt x="3044443" y="924849"/>
                  <a:pt x="3040477" y="1048016"/>
                  <a:pt x="3025363" y="1170283"/>
                </a:cubicBezTo>
                <a:cubicBezTo>
                  <a:pt x="3020000" y="1218920"/>
                  <a:pt x="3020987" y="1267685"/>
                  <a:pt x="3020000" y="1316450"/>
                </a:cubicBezTo>
                <a:cubicBezTo>
                  <a:pt x="3019717" y="1325847"/>
                  <a:pt x="3026069" y="1336767"/>
                  <a:pt x="3014637" y="1344641"/>
                </a:cubicBezTo>
                <a:lnTo>
                  <a:pt x="3014637" y="1357340"/>
                </a:lnTo>
                <a:cubicBezTo>
                  <a:pt x="3027198" y="1364325"/>
                  <a:pt x="3020706" y="1375754"/>
                  <a:pt x="3021693" y="1384898"/>
                </a:cubicBezTo>
                <a:cubicBezTo>
                  <a:pt x="3038360" y="1560005"/>
                  <a:pt x="3040872" y="1735963"/>
                  <a:pt x="3029173" y="1911401"/>
                </a:cubicBezTo>
                <a:cubicBezTo>
                  <a:pt x="3020564" y="2072933"/>
                  <a:pt x="3029455" y="2234211"/>
                  <a:pt x="3039899" y="2395617"/>
                </a:cubicBezTo>
                <a:lnTo>
                  <a:pt x="3041329" y="2446475"/>
                </a:lnTo>
                <a:lnTo>
                  <a:pt x="3041329" y="2649259"/>
                </a:lnTo>
                <a:lnTo>
                  <a:pt x="3040516" y="2683378"/>
                </a:lnTo>
                <a:cubicBezTo>
                  <a:pt x="3036759" y="2779288"/>
                  <a:pt x="3031078" y="2875197"/>
                  <a:pt x="3029596" y="2971138"/>
                </a:cubicBezTo>
                <a:cubicBezTo>
                  <a:pt x="3029314" y="2988346"/>
                  <a:pt x="3030372" y="3005585"/>
                  <a:pt x="3031678" y="3022824"/>
                </a:cubicBezTo>
                <a:lnTo>
                  <a:pt x="3034625" y="3065569"/>
                </a:lnTo>
                <a:lnTo>
                  <a:pt x="24938" y="3065569"/>
                </a:lnTo>
                <a:lnTo>
                  <a:pt x="25911" y="3001918"/>
                </a:lnTo>
                <a:cubicBezTo>
                  <a:pt x="28191" y="2973959"/>
                  <a:pt x="32318" y="2946151"/>
                  <a:pt x="38276" y="2918677"/>
                </a:cubicBezTo>
                <a:cubicBezTo>
                  <a:pt x="68779" y="2777462"/>
                  <a:pt x="65552" y="2631030"/>
                  <a:pt x="28835" y="2491295"/>
                </a:cubicBezTo>
                <a:cubicBezTo>
                  <a:pt x="-4463" y="2359636"/>
                  <a:pt x="-11352" y="2227594"/>
                  <a:pt x="21053" y="2094786"/>
                </a:cubicBezTo>
                <a:cubicBezTo>
                  <a:pt x="51646" y="1971356"/>
                  <a:pt x="50153" y="1842146"/>
                  <a:pt x="16716" y="1719456"/>
                </a:cubicBezTo>
                <a:cubicBezTo>
                  <a:pt x="9316" y="1687689"/>
                  <a:pt x="4787" y="1655323"/>
                  <a:pt x="3192" y="1622752"/>
                </a:cubicBezTo>
                <a:cubicBezTo>
                  <a:pt x="-6887" y="1503851"/>
                  <a:pt x="10081" y="1386608"/>
                  <a:pt x="24242" y="1269110"/>
                </a:cubicBezTo>
                <a:cubicBezTo>
                  <a:pt x="33683" y="1194222"/>
                  <a:pt x="48099" y="1118569"/>
                  <a:pt x="24242" y="1044447"/>
                </a:cubicBezTo>
                <a:cubicBezTo>
                  <a:pt x="7899" y="992791"/>
                  <a:pt x="4264" y="937959"/>
                  <a:pt x="13654" y="884594"/>
                </a:cubicBezTo>
                <a:cubicBezTo>
                  <a:pt x="29486" y="789881"/>
                  <a:pt x="32790" y="693497"/>
                  <a:pt x="23477" y="597929"/>
                </a:cubicBezTo>
                <a:cubicBezTo>
                  <a:pt x="17328" y="534919"/>
                  <a:pt x="18272" y="471411"/>
                  <a:pt x="26284" y="408605"/>
                </a:cubicBezTo>
                <a:cubicBezTo>
                  <a:pt x="36872" y="324149"/>
                  <a:pt x="53330" y="238162"/>
                  <a:pt x="33300" y="153452"/>
                </a:cubicBezTo>
                <a:cubicBezTo>
                  <a:pt x="25327" y="119804"/>
                  <a:pt x="19745" y="86163"/>
                  <a:pt x="16058" y="52511"/>
                </a:cubicBezTo>
                <a:lnTo>
                  <a:pt x="13611" y="10473"/>
                </a:lnTo>
                <a:lnTo>
                  <a:pt x="222689" y="5194"/>
                </a:lnTo>
                <a:cubicBezTo>
                  <a:pt x="477949" y="4054"/>
                  <a:pt x="733156" y="16119"/>
                  <a:pt x="988364" y="17002"/>
                </a:cubicBezTo>
                <a:cubicBezTo>
                  <a:pt x="1097946" y="17394"/>
                  <a:pt x="1207148" y="12424"/>
                  <a:pt x="1316477" y="7977"/>
                </a:cubicBezTo>
                <a:cubicBezTo>
                  <a:pt x="1457478" y="2353"/>
                  <a:pt x="1598225" y="13470"/>
                  <a:pt x="1738973" y="11247"/>
                </a:cubicBezTo>
                <a:cubicBezTo>
                  <a:pt x="1972073" y="7585"/>
                  <a:pt x="2205047" y="18310"/>
                  <a:pt x="2438148" y="11247"/>
                </a:cubicBezTo>
                <a:cubicBezTo>
                  <a:pt x="2542410" y="7977"/>
                  <a:pt x="2646671" y="3007"/>
                  <a:pt x="2750933" y="0"/>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3" name="Picture Placeholder 22">
            <a:extLst>
              <a:ext uri="{FF2B5EF4-FFF2-40B4-BE49-F238E27FC236}">
                <a16:creationId xmlns:a16="http://schemas.microsoft.com/office/drawing/2014/main" id="{AE3DF8F2-18BB-45CB-8A9F-A6F8DED4CE61}"/>
              </a:ext>
            </a:extLst>
          </p:cNvPr>
          <p:cNvSpPr>
            <a:spLocks noGrp="1"/>
          </p:cNvSpPr>
          <p:nvPr>
            <p:ph type="pic" sz="quarter" idx="13"/>
          </p:nvPr>
        </p:nvSpPr>
        <p:spPr>
          <a:xfrm>
            <a:off x="5027598" y="0"/>
            <a:ext cx="3035794" cy="3597039"/>
          </a:xfrm>
          <a:custGeom>
            <a:avLst/>
            <a:gdLst>
              <a:gd name="connsiteX0" fmla="*/ 19840 w 3035794"/>
              <a:gd name="connsiteY0" fmla="*/ 0 h 3597039"/>
              <a:gd name="connsiteX1" fmla="*/ 3028263 w 3035794"/>
              <a:gd name="connsiteY1" fmla="*/ 0 h 3597039"/>
              <a:gd name="connsiteX2" fmla="*/ 3024697 w 3035794"/>
              <a:gd name="connsiteY2" fmla="*/ 140686 h 3597039"/>
              <a:gd name="connsiteX3" fmla="*/ 3035552 w 3035794"/>
              <a:gd name="connsiteY3" fmla="*/ 655695 h 3597039"/>
              <a:gd name="connsiteX4" fmla="*/ 3017206 w 3035794"/>
              <a:gd name="connsiteY4" fmla="*/ 941424 h 3597039"/>
              <a:gd name="connsiteX5" fmla="*/ 3027314 w 3035794"/>
              <a:gd name="connsiteY5" fmla="*/ 1375590 h 3597039"/>
              <a:gd name="connsiteX6" fmla="*/ 3035723 w 3035794"/>
              <a:gd name="connsiteY6" fmla="*/ 1661758 h 3597039"/>
              <a:gd name="connsiteX7" fmla="*/ 3035723 w 3035794"/>
              <a:gd name="connsiteY7" fmla="*/ 2108768 h 3597039"/>
              <a:gd name="connsiteX8" fmla="*/ 3024686 w 3035794"/>
              <a:gd name="connsiteY8" fmla="*/ 2232285 h 3597039"/>
              <a:gd name="connsiteX9" fmla="*/ 3025391 w 3035794"/>
              <a:gd name="connsiteY9" fmla="*/ 2548746 h 3597039"/>
              <a:gd name="connsiteX10" fmla="*/ 3024544 w 3035794"/>
              <a:gd name="connsiteY10" fmla="*/ 2932131 h 3597039"/>
              <a:gd name="connsiteX11" fmla="*/ 3029484 w 3035794"/>
              <a:gd name="connsiteY11" fmla="*/ 3206050 h 3597039"/>
              <a:gd name="connsiteX12" fmla="*/ 3029484 w 3035794"/>
              <a:gd name="connsiteY12" fmla="*/ 3492287 h 3597039"/>
              <a:gd name="connsiteX13" fmla="*/ 3026528 w 3035794"/>
              <a:gd name="connsiteY13" fmla="*/ 3584038 h 3597039"/>
              <a:gd name="connsiteX14" fmla="*/ 2536033 w 3035794"/>
              <a:gd name="connsiteY14" fmla="*/ 3578457 h 3597039"/>
              <a:gd name="connsiteX15" fmla="*/ 2062105 w 3035794"/>
              <a:gd name="connsiteY15" fmla="*/ 3578457 h 3597039"/>
              <a:gd name="connsiteX16" fmla="*/ 1545736 w 3035794"/>
              <a:gd name="connsiteY16" fmla="*/ 3591536 h 3597039"/>
              <a:gd name="connsiteX17" fmla="*/ 1047737 w 3035794"/>
              <a:gd name="connsiteY17" fmla="*/ 3582381 h 3597039"/>
              <a:gd name="connsiteX18" fmla="*/ 522627 w 3035794"/>
              <a:gd name="connsiteY18" fmla="*/ 3586174 h 3597039"/>
              <a:gd name="connsiteX19" fmla="*/ 179310 w 3035794"/>
              <a:gd name="connsiteY19" fmla="*/ 3582119 h 3597039"/>
              <a:gd name="connsiteX20" fmla="*/ 12768 w 3035794"/>
              <a:gd name="connsiteY20" fmla="*/ 3583434 h 3597039"/>
              <a:gd name="connsiteX21" fmla="*/ 14927 w 3035794"/>
              <a:gd name="connsiteY21" fmla="*/ 3541208 h 3597039"/>
              <a:gd name="connsiteX22" fmla="*/ 15947 w 3035794"/>
              <a:gd name="connsiteY22" fmla="*/ 3236172 h 3597039"/>
              <a:gd name="connsiteX23" fmla="*/ 15947 w 3035794"/>
              <a:gd name="connsiteY23" fmla="*/ 3093031 h 3597039"/>
              <a:gd name="connsiteX24" fmla="*/ 22581 w 3035794"/>
              <a:gd name="connsiteY24" fmla="*/ 2901666 h 3597039"/>
              <a:gd name="connsiteX25" fmla="*/ 9823 w 3035794"/>
              <a:gd name="connsiteY25" fmla="*/ 2816955 h 3597039"/>
              <a:gd name="connsiteX26" fmla="*/ 16074 w 3035794"/>
              <a:gd name="connsiteY26" fmla="*/ 2600075 h 3597039"/>
              <a:gd name="connsiteX27" fmla="*/ 22836 w 3035794"/>
              <a:gd name="connsiteY27" fmla="*/ 2349514 h 3597039"/>
              <a:gd name="connsiteX28" fmla="*/ 23857 w 3035794"/>
              <a:gd name="connsiteY28" fmla="*/ 2147560 h 3597039"/>
              <a:gd name="connsiteX29" fmla="*/ 26663 w 3035794"/>
              <a:gd name="connsiteY29" fmla="*/ 1765978 h 3597039"/>
              <a:gd name="connsiteX30" fmla="*/ 24367 w 3035794"/>
              <a:gd name="connsiteY30" fmla="*/ 1543612 h 3597039"/>
              <a:gd name="connsiteX31" fmla="*/ 24367 w 3035794"/>
              <a:gd name="connsiteY31" fmla="*/ 1033305 h 3597039"/>
              <a:gd name="connsiteX32" fmla="*/ 25133 w 3035794"/>
              <a:gd name="connsiteY32" fmla="*/ 759271 h 3597039"/>
              <a:gd name="connsiteX33" fmla="*/ 14289 w 3035794"/>
              <a:gd name="connsiteY33" fmla="*/ 353321 h 3597039"/>
              <a:gd name="connsiteX34" fmla="*/ 22581 w 3035794"/>
              <a:gd name="connsiteY34" fmla="*/ 20346 h 359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035794" h="3597039">
                <a:moveTo>
                  <a:pt x="19840" y="0"/>
                </a:moveTo>
                <a:lnTo>
                  <a:pt x="3028263" y="0"/>
                </a:lnTo>
                <a:lnTo>
                  <a:pt x="3024697" y="140686"/>
                </a:lnTo>
                <a:cubicBezTo>
                  <a:pt x="3025259" y="312749"/>
                  <a:pt x="3037669" y="484544"/>
                  <a:pt x="3035552" y="655695"/>
                </a:cubicBezTo>
                <a:cubicBezTo>
                  <a:pt x="3034423" y="750938"/>
                  <a:pt x="3013255" y="845927"/>
                  <a:pt x="3017206" y="941424"/>
                </a:cubicBezTo>
                <a:cubicBezTo>
                  <a:pt x="3022992" y="1086130"/>
                  <a:pt x="3024933" y="1230868"/>
                  <a:pt x="3027314" y="1375590"/>
                </a:cubicBezTo>
                <a:lnTo>
                  <a:pt x="3035723" y="1661758"/>
                </a:lnTo>
                <a:lnTo>
                  <a:pt x="3035723" y="2108768"/>
                </a:lnTo>
                <a:lnTo>
                  <a:pt x="3024686" y="2232285"/>
                </a:lnTo>
                <a:cubicBezTo>
                  <a:pt x="3008033" y="2337306"/>
                  <a:pt x="3018335" y="2443217"/>
                  <a:pt x="3025391" y="2548746"/>
                </a:cubicBezTo>
                <a:cubicBezTo>
                  <a:pt x="3034000" y="2676499"/>
                  <a:pt x="3038657" y="2804125"/>
                  <a:pt x="3024544" y="2932131"/>
                </a:cubicBezTo>
                <a:cubicBezTo>
                  <a:pt x="3014384" y="3023183"/>
                  <a:pt x="3023839" y="3114743"/>
                  <a:pt x="3029484" y="3206050"/>
                </a:cubicBezTo>
                <a:cubicBezTo>
                  <a:pt x="3036822" y="3301343"/>
                  <a:pt x="3036822" y="3396994"/>
                  <a:pt x="3029484" y="3492287"/>
                </a:cubicBezTo>
                <a:lnTo>
                  <a:pt x="3026528" y="3584038"/>
                </a:lnTo>
                <a:lnTo>
                  <a:pt x="2536033" y="3578457"/>
                </a:lnTo>
                <a:cubicBezTo>
                  <a:pt x="2378057" y="3583558"/>
                  <a:pt x="2220080" y="3585390"/>
                  <a:pt x="2062105" y="3578457"/>
                </a:cubicBezTo>
                <a:cubicBezTo>
                  <a:pt x="1889685" y="3570479"/>
                  <a:pt x="1717648" y="3579504"/>
                  <a:pt x="1545736" y="3591536"/>
                </a:cubicBezTo>
                <a:cubicBezTo>
                  <a:pt x="1379525" y="3603177"/>
                  <a:pt x="1213695" y="3594544"/>
                  <a:pt x="1047737" y="3582381"/>
                </a:cubicBezTo>
                <a:cubicBezTo>
                  <a:pt x="872873" y="3569328"/>
                  <a:pt x="697288" y="3570585"/>
                  <a:pt x="522627" y="3586174"/>
                </a:cubicBezTo>
                <a:cubicBezTo>
                  <a:pt x="408103" y="3596376"/>
                  <a:pt x="293327" y="3581074"/>
                  <a:pt x="179310" y="3582119"/>
                </a:cubicBezTo>
                <a:lnTo>
                  <a:pt x="12768" y="3583434"/>
                </a:lnTo>
                <a:lnTo>
                  <a:pt x="14927" y="3541208"/>
                </a:lnTo>
                <a:cubicBezTo>
                  <a:pt x="24495" y="3440295"/>
                  <a:pt x="35084" y="3338234"/>
                  <a:pt x="15947" y="3236172"/>
                </a:cubicBezTo>
                <a:cubicBezTo>
                  <a:pt x="7719" y="3188816"/>
                  <a:pt x="7719" y="3140388"/>
                  <a:pt x="15947" y="3093031"/>
                </a:cubicBezTo>
                <a:cubicBezTo>
                  <a:pt x="25898" y="3029243"/>
                  <a:pt x="35339" y="2966092"/>
                  <a:pt x="22581" y="2901666"/>
                </a:cubicBezTo>
                <a:cubicBezTo>
                  <a:pt x="16968" y="2873599"/>
                  <a:pt x="12758" y="2845277"/>
                  <a:pt x="9823" y="2816955"/>
                </a:cubicBezTo>
                <a:cubicBezTo>
                  <a:pt x="3980" y="2744645"/>
                  <a:pt x="6072" y="2671926"/>
                  <a:pt x="16074" y="2600075"/>
                </a:cubicBezTo>
                <a:cubicBezTo>
                  <a:pt x="25643" y="2516640"/>
                  <a:pt x="10079" y="2432694"/>
                  <a:pt x="22836" y="2349514"/>
                </a:cubicBezTo>
                <a:cubicBezTo>
                  <a:pt x="31895" y="2282524"/>
                  <a:pt x="32239" y="2214640"/>
                  <a:pt x="23857" y="2147560"/>
                </a:cubicBezTo>
                <a:cubicBezTo>
                  <a:pt x="8778" y="2020749"/>
                  <a:pt x="9721" y="1892547"/>
                  <a:pt x="26663" y="1765978"/>
                </a:cubicBezTo>
                <a:cubicBezTo>
                  <a:pt x="37125" y="1692111"/>
                  <a:pt x="43121" y="1616076"/>
                  <a:pt x="24367" y="1543612"/>
                </a:cubicBezTo>
                <a:cubicBezTo>
                  <a:pt x="-19775" y="1373297"/>
                  <a:pt x="5996" y="1202727"/>
                  <a:pt x="24367" y="1033305"/>
                </a:cubicBezTo>
                <a:cubicBezTo>
                  <a:pt x="35530" y="942318"/>
                  <a:pt x="35786" y="850322"/>
                  <a:pt x="25133" y="759271"/>
                </a:cubicBezTo>
                <a:cubicBezTo>
                  <a:pt x="6226" y="624792"/>
                  <a:pt x="2577" y="488614"/>
                  <a:pt x="14289" y="353321"/>
                </a:cubicBezTo>
                <a:cubicBezTo>
                  <a:pt x="24877" y="242712"/>
                  <a:pt x="35339" y="131848"/>
                  <a:pt x="22581" y="20346"/>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hasCustomPrompt="1"/>
          </p:nvPr>
        </p:nvSpPr>
        <p:spPr>
          <a:xfrm>
            <a:off x="630936" y="429768"/>
            <a:ext cx="3922776" cy="1645920"/>
          </a:xfrm>
        </p:spPr>
        <p:txBody>
          <a:bodyPr anchor="b"/>
          <a:lstStyle>
            <a:lvl1pPr>
              <a:defRPr sz="5400"/>
            </a:lvl1pPr>
          </a:lstStyle>
          <a:p>
            <a:r>
              <a:rPr lang="en-US" dirty="0"/>
              <a:t>Title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630936" y="2706624"/>
            <a:ext cx="3931920" cy="3383280"/>
          </a:xfrm>
        </p:spPr>
        <p:txBody>
          <a:bodyPr>
            <a:normAutofit/>
          </a:bodyPr>
          <a:lstStyle>
            <a:lvl1pPr marL="0" indent="0">
              <a:buNone/>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descr="Tag=AccentColor&#10;Flavor=Light&#10;Target=FillAndLine">
            <a:extLst>
              <a:ext uri="{FF2B5EF4-FFF2-40B4-BE49-F238E27FC236}">
                <a16:creationId xmlns:a16="http://schemas.microsoft.com/office/drawing/2014/main" id="{3D56BB16-3103-4F61-889C-DDC4E4A678C2}"/>
              </a:ext>
            </a:extLst>
          </p:cNvPr>
          <p:cNvSpPr/>
          <p:nvPr userDrawn="1"/>
        </p:nvSpPr>
        <p:spPr>
          <a:xfrm>
            <a:off x="629328" y="2423160"/>
            <a:ext cx="3877056" cy="27432"/>
          </a:xfrm>
          <a:custGeom>
            <a:avLst/>
            <a:gdLst>
              <a:gd name="connsiteX0" fmla="*/ 0 w 3877056"/>
              <a:gd name="connsiteY0" fmla="*/ 0 h 27432"/>
              <a:gd name="connsiteX1" fmla="*/ 723717 w 3877056"/>
              <a:gd name="connsiteY1" fmla="*/ 0 h 27432"/>
              <a:gd name="connsiteX2" fmla="*/ 1408664 w 3877056"/>
              <a:gd name="connsiteY2" fmla="*/ 0 h 27432"/>
              <a:gd name="connsiteX3" fmla="*/ 2093610 w 3877056"/>
              <a:gd name="connsiteY3" fmla="*/ 0 h 27432"/>
              <a:gd name="connsiteX4" fmla="*/ 2623475 w 3877056"/>
              <a:gd name="connsiteY4" fmla="*/ 0 h 27432"/>
              <a:gd name="connsiteX5" fmla="*/ 3192109 w 3877056"/>
              <a:gd name="connsiteY5" fmla="*/ 0 h 27432"/>
              <a:gd name="connsiteX6" fmla="*/ 3877056 w 3877056"/>
              <a:gd name="connsiteY6" fmla="*/ 0 h 27432"/>
              <a:gd name="connsiteX7" fmla="*/ 3877056 w 3877056"/>
              <a:gd name="connsiteY7" fmla="*/ 27432 h 27432"/>
              <a:gd name="connsiteX8" fmla="*/ 3230880 w 3877056"/>
              <a:gd name="connsiteY8" fmla="*/ 27432 h 27432"/>
              <a:gd name="connsiteX9" fmla="*/ 2701016 w 3877056"/>
              <a:gd name="connsiteY9" fmla="*/ 27432 h 27432"/>
              <a:gd name="connsiteX10" fmla="*/ 2171151 w 3877056"/>
              <a:gd name="connsiteY10" fmla="*/ 27432 h 27432"/>
              <a:gd name="connsiteX11" fmla="*/ 1486205 w 3877056"/>
              <a:gd name="connsiteY11" fmla="*/ 27432 h 27432"/>
              <a:gd name="connsiteX12" fmla="*/ 917570 w 3877056"/>
              <a:gd name="connsiteY12" fmla="*/ 27432 h 27432"/>
              <a:gd name="connsiteX13" fmla="*/ 0 w 3877056"/>
              <a:gd name="connsiteY13" fmla="*/ 27432 h 27432"/>
              <a:gd name="connsiteX14" fmla="*/ 0 w 3877056"/>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77056" h="27432" fill="none" extrusionOk="0">
                <a:moveTo>
                  <a:pt x="0" y="0"/>
                </a:moveTo>
                <a:cubicBezTo>
                  <a:pt x="212376" y="-32836"/>
                  <a:pt x="570944" y="24926"/>
                  <a:pt x="723717" y="0"/>
                </a:cubicBezTo>
                <a:cubicBezTo>
                  <a:pt x="876490" y="-24926"/>
                  <a:pt x="1149502" y="-13047"/>
                  <a:pt x="1408664" y="0"/>
                </a:cubicBezTo>
                <a:cubicBezTo>
                  <a:pt x="1667826" y="13047"/>
                  <a:pt x="1931449" y="-10086"/>
                  <a:pt x="2093610" y="0"/>
                </a:cubicBezTo>
                <a:cubicBezTo>
                  <a:pt x="2255771" y="10086"/>
                  <a:pt x="2364217" y="17704"/>
                  <a:pt x="2623475" y="0"/>
                </a:cubicBezTo>
                <a:cubicBezTo>
                  <a:pt x="2882734" y="-17704"/>
                  <a:pt x="3039913" y="-18191"/>
                  <a:pt x="3192109" y="0"/>
                </a:cubicBezTo>
                <a:cubicBezTo>
                  <a:pt x="3344305" y="18191"/>
                  <a:pt x="3704655" y="9863"/>
                  <a:pt x="3877056" y="0"/>
                </a:cubicBezTo>
                <a:cubicBezTo>
                  <a:pt x="3876099" y="8431"/>
                  <a:pt x="3876707" y="14612"/>
                  <a:pt x="3877056" y="27432"/>
                </a:cubicBezTo>
                <a:cubicBezTo>
                  <a:pt x="3653020" y="26009"/>
                  <a:pt x="3480940" y="44647"/>
                  <a:pt x="3230880" y="27432"/>
                </a:cubicBezTo>
                <a:cubicBezTo>
                  <a:pt x="2980820" y="10217"/>
                  <a:pt x="2872670" y="48866"/>
                  <a:pt x="2701016" y="27432"/>
                </a:cubicBezTo>
                <a:cubicBezTo>
                  <a:pt x="2529362" y="5998"/>
                  <a:pt x="2364157" y="35954"/>
                  <a:pt x="2171151" y="27432"/>
                </a:cubicBezTo>
                <a:cubicBezTo>
                  <a:pt x="1978146" y="18910"/>
                  <a:pt x="1773461" y="38798"/>
                  <a:pt x="1486205" y="27432"/>
                </a:cubicBezTo>
                <a:cubicBezTo>
                  <a:pt x="1198949" y="16066"/>
                  <a:pt x="1139376" y="-574"/>
                  <a:pt x="917570" y="27432"/>
                </a:cubicBezTo>
                <a:cubicBezTo>
                  <a:pt x="695765" y="55438"/>
                  <a:pt x="293344" y="-5450"/>
                  <a:pt x="0" y="27432"/>
                </a:cubicBezTo>
                <a:cubicBezTo>
                  <a:pt x="226" y="18208"/>
                  <a:pt x="-648" y="12891"/>
                  <a:pt x="0" y="0"/>
                </a:cubicBezTo>
                <a:close/>
              </a:path>
              <a:path w="3877056" h="27432" stroke="0" extrusionOk="0">
                <a:moveTo>
                  <a:pt x="0" y="0"/>
                </a:moveTo>
                <a:cubicBezTo>
                  <a:pt x="192669" y="-10137"/>
                  <a:pt x="331692" y="-29256"/>
                  <a:pt x="607405" y="0"/>
                </a:cubicBezTo>
                <a:cubicBezTo>
                  <a:pt x="883118" y="29256"/>
                  <a:pt x="907253" y="-6037"/>
                  <a:pt x="1137270" y="0"/>
                </a:cubicBezTo>
                <a:cubicBezTo>
                  <a:pt x="1367288" y="6037"/>
                  <a:pt x="1546023" y="-32212"/>
                  <a:pt x="1860987" y="0"/>
                </a:cubicBezTo>
                <a:cubicBezTo>
                  <a:pt x="2175951" y="32212"/>
                  <a:pt x="2298836" y="29855"/>
                  <a:pt x="2468392" y="0"/>
                </a:cubicBezTo>
                <a:cubicBezTo>
                  <a:pt x="2637949" y="-29855"/>
                  <a:pt x="2790821" y="13504"/>
                  <a:pt x="3075798" y="0"/>
                </a:cubicBezTo>
                <a:cubicBezTo>
                  <a:pt x="3360775" y="-13504"/>
                  <a:pt x="3584812" y="38899"/>
                  <a:pt x="3877056" y="0"/>
                </a:cubicBezTo>
                <a:cubicBezTo>
                  <a:pt x="3875701" y="9524"/>
                  <a:pt x="3875854" y="13975"/>
                  <a:pt x="3877056" y="27432"/>
                </a:cubicBezTo>
                <a:cubicBezTo>
                  <a:pt x="3651600" y="-703"/>
                  <a:pt x="3532844" y="44229"/>
                  <a:pt x="3230880" y="27432"/>
                </a:cubicBezTo>
                <a:cubicBezTo>
                  <a:pt x="2928916" y="10635"/>
                  <a:pt x="2860399" y="20237"/>
                  <a:pt x="2701016" y="27432"/>
                </a:cubicBezTo>
                <a:cubicBezTo>
                  <a:pt x="2541633" y="34627"/>
                  <a:pt x="2238516" y="40277"/>
                  <a:pt x="2054840" y="27432"/>
                </a:cubicBezTo>
                <a:cubicBezTo>
                  <a:pt x="1871164" y="14587"/>
                  <a:pt x="1583795" y="3252"/>
                  <a:pt x="1408664" y="27432"/>
                </a:cubicBezTo>
                <a:cubicBezTo>
                  <a:pt x="1233533" y="51612"/>
                  <a:pt x="956608" y="20984"/>
                  <a:pt x="801258" y="27432"/>
                </a:cubicBezTo>
                <a:cubicBezTo>
                  <a:pt x="645908" y="33880"/>
                  <a:pt x="165566" y="12646"/>
                  <a:pt x="0" y="27432"/>
                </a:cubicBezTo>
                <a:cubicBezTo>
                  <a:pt x="-800" y="16780"/>
                  <a:pt x="-583" y="1291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509366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6E9FA88B-AFEE-4852-B85E-7E7C8AF78BFF}"/>
              </a:ext>
            </a:extLst>
          </p:cNvPr>
          <p:cNvSpPr/>
          <p:nvPr userDrawn="1"/>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1"/>
          </a:solidFill>
          <a:ln w="8199"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841248" y="402336"/>
            <a:ext cx="10515600" cy="1344168"/>
          </a:xfrm>
        </p:spPr>
        <p:txBody>
          <a:bodyPr/>
          <a:lstStyle>
            <a:lvl1pPr algn="ctr">
              <a:defRPr sz="7200">
                <a:solidFill>
                  <a:schemeClr val="bg1"/>
                </a:solidFill>
              </a:defRPr>
            </a:lvl1pPr>
          </a:lstStyle>
          <a:p>
            <a:r>
              <a:rPr lang="en-US"/>
              <a:t>Click to edit Master title style</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lvl1pPr>
              <a:defRPr>
                <a:solidFill>
                  <a:schemeClr val="tx1"/>
                </a:solidFill>
              </a:defRPr>
            </a:lvl1p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lvl1pPr>
              <a:defRPr>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lvl1pPr>
              <a:defRPr>
                <a:solidFill>
                  <a:schemeClr val="tx1"/>
                </a:solidFill>
              </a:defRPr>
            </a:lvl1pPr>
          </a:lstStyle>
          <a:p>
            <a:fld id="{2C18C1E5-FB55-42F5-BD6D-9CC153FCDBE6}" type="slidenum">
              <a:rPr lang="en-US" smtClean="0"/>
              <a:pPr/>
              <a:t>‹#›</a:t>
            </a:fld>
            <a:endParaRPr lang="en-US" dirty="0"/>
          </a:p>
        </p:txBody>
      </p:sp>
      <p:sp>
        <p:nvSpPr>
          <p:cNvPr id="10" name="Picture Placeholder 9">
            <a:extLst>
              <a:ext uri="{FF2B5EF4-FFF2-40B4-BE49-F238E27FC236}">
                <a16:creationId xmlns:a16="http://schemas.microsoft.com/office/drawing/2014/main" id="{4308AE94-7094-4D70-9812-D22ECD79C7D9}"/>
              </a:ext>
            </a:extLst>
          </p:cNvPr>
          <p:cNvSpPr>
            <a:spLocks noGrp="1"/>
          </p:cNvSpPr>
          <p:nvPr>
            <p:ph type="pic" sz="quarter" idx="17"/>
          </p:nvPr>
        </p:nvSpPr>
        <p:spPr>
          <a:xfrm>
            <a:off x="9706356" y="3511296"/>
            <a:ext cx="731520" cy="731520"/>
          </a:xfrm>
          <a:prstGeom prst="rect">
            <a:avLst/>
          </a:prstGeom>
        </p:spPr>
        <p:txBody>
          <a:bodyPr wrap="square" anchor="ctr">
            <a:noAutofit/>
          </a:bodyPr>
          <a:lstStyle>
            <a:lvl1pPr marL="0" indent="0" algn="ctr">
              <a:lnSpc>
                <a:spcPct val="100000"/>
              </a:lnSpc>
              <a:spcBef>
                <a:spcPts val="0"/>
              </a:spcBef>
              <a:buNone/>
              <a:defRPr sz="2000"/>
            </a:lvl1pPr>
          </a:lstStyle>
          <a:p>
            <a:r>
              <a:rPr lang="en-US"/>
              <a:t>Click icon to add picture</a:t>
            </a:r>
            <a:endParaRPr lang="en-US" dirty="0"/>
          </a:p>
        </p:txBody>
      </p:sp>
      <p:sp>
        <p:nvSpPr>
          <p:cNvPr id="11" name="Picture Placeholder 10">
            <a:extLst>
              <a:ext uri="{FF2B5EF4-FFF2-40B4-BE49-F238E27FC236}">
                <a16:creationId xmlns:a16="http://schemas.microsoft.com/office/drawing/2014/main" id="{2B505429-1B51-4AA8-8307-05F64474936C}"/>
              </a:ext>
            </a:extLst>
          </p:cNvPr>
          <p:cNvSpPr>
            <a:spLocks noGrp="1"/>
          </p:cNvSpPr>
          <p:nvPr>
            <p:ph type="pic" sz="quarter" idx="15"/>
          </p:nvPr>
        </p:nvSpPr>
        <p:spPr>
          <a:xfrm>
            <a:off x="5728716" y="3511296"/>
            <a:ext cx="731520" cy="731520"/>
          </a:xfrm>
          <a:prstGeom prst="rect">
            <a:avLst/>
          </a:prstGeom>
        </p:spPr>
        <p:txBody>
          <a:bodyPr wrap="square" anchor="ctr">
            <a:noAutofit/>
          </a:bodyPr>
          <a:lstStyle>
            <a:lvl1pPr marL="0" indent="0" algn="ctr">
              <a:lnSpc>
                <a:spcPct val="100000"/>
              </a:lnSpc>
              <a:spcBef>
                <a:spcPts val="0"/>
              </a:spcBef>
              <a:buNone/>
              <a:defRPr sz="2000"/>
            </a:lvl1pPr>
          </a:lstStyle>
          <a:p>
            <a:r>
              <a:rPr lang="en-US"/>
              <a:t>Click icon to add picture</a:t>
            </a:r>
            <a:endParaRPr lang="en-US" dirty="0"/>
          </a:p>
        </p:txBody>
      </p:sp>
      <p:sp>
        <p:nvSpPr>
          <p:cNvPr id="12" name="Picture Placeholder 11">
            <a:extLst>
              <a:ext uri="{FF2B5EF4-FFF2-40B4-BE49-F238E27FC236}">
                <a16:creationId xmlns:a16="http://schemas.microsoft.com/office/drawing/2014/main" id="{F3F3360D-2801-410A-A4E5-7AE529A3E3C8}"/>
              </a:ext>
            </a:extLst>
          </p:cNvPr>
          <p:cNvSpPr>
            <a:spLocks noGrp="1"/>
          </p:cNvSpPr>
          <p:nvPr>
            <p:ph type="pic" sz="quarter" idx="13"/>
          </p:nvPr>
        </p:nvSpPr>
        <p:spPr>
          <a:xfrm>
            <a:off x="1751076" y="3511296"/>
            <a:ext cx="731520" cy="731520"/>
          </a:xfrm>
          <a:prstGeom prst="rect">
            <a:avLst/>
          </a:prstGeom>
        </p:spPr>
        <p:txBody>
          <a:bodyPr wrap="square" anchor="ctr">
            <a:noAutofit/>
          </a:bodyPr>
          <a:lstStyle>
            <a:lvl1pPr algn="ctr">
              <a:buNone/>
              <a:defRPr sz="2000"/>
            </a:lvl1pPr>
          </a:lstStyle>
          <a:p>
            <a:r>
              <a:rPr lang="en-US"/>
              <a:t>Click icon to add picture</a:t>
            </a:r>
            <a:endParaRPr lang="en-US" dirty="0"/>
          </a:p>
        </p:txBody>
      </p:sp>
      <p:sp>
        <p:nvSpPr>
          <p:cNvPr id="13" name="Text Placeholder 32">
            <a:extLst>
              <a:ext uri="{FF2B5EF4-FFF2-40B4-BE49-F238E27FC236}">
                <a16:creationId xmlns:a16="http://schemas.microsoft.com/office/drawing/2014/main" id="{B745A5D6-A4E0-4308-9600-DE5E19572946}"/>
              </a:ext>
            </a:extLst>
          </p:cNvPr>
          <p:cNvSpPr>
            <a:spLocks noGrp="1"/>
          </p:cNvSpPr>
          <p:nvPr>
            <p:ph type="body" sz="quarter" idx="18" hasCustomPrompt="1"/>
          </p:nvPr>
        </p:nvSpPr>
        <p:spPr>
          <a:xfrm>
            <a:off x="585216" y="4315968"/>
            <a:ext cx="3063240" cy="548640"/>
          </a:xfrm>
          <a:prstGeom prst="rect">
            <a:avLst/>
          </a:prstGeom>
        </p:spPr>
        <p:txBody>
          <a:bodyPr/>
          <a:lstStyle>
            <a:lvl1pPr marL="0" indent="0" algn="ctr">
              <a:lnSpc>
                <a:spcPct val="110000"/>
              </a:lnSpc>
              <a:spcBef>
                <a:spcPts val="1000"/>
              </a:spcBef>
              <a:buNone/>
              <a:defRPr sz="2400"/>
            </a:lvl1pPr>
            <a:lvl2pPr marL="0" indent="0" algn="ctr">
              <a:lnSpc>
                <a:spcPct val="100000"/>
              </a:lnSpc>
              <a:spcBef>
                <a:spcPts val="0"/>
              </a:spcBef>
              <a:buNone/>
              <a:defRPr sz="1800"/>
            </a:lvl2pPr>
          </a:lstStyle>
          <a:p>
            <a:pPr lvl="0"/>
            <a:r>
              <a:rPr lang="en-US" dirty="0"/>
              <a:t>Presenter Name</a:t>
            </a:r>
          </a:p>
        </p:txBody>
      </p:sp>
      <p:sp>
        <p:nvSpPr>
          <p:cNvPr id="14" name="Text Placeholder 32">
            <a:extLst>
              <a:ext uri="{FF2B5EF4-FFF2-40B4-BE49-F238E27FC236}">
                <a16:creationId xmlns:a16="http://schemas.microsoft.com/office/drawing/2014/main" id="{C3466BB8-D955-4280-BA4D-66F3DC034164}"/>
              </a:ext>
            </a:extLst>
          </p:cNvPr>
          <p:cNvSpPr>
            <a:spLocks noGrp="1"/>
          </p:cNvSpPr>
          <p:nvPr>
            <p:ph type="body" sz="quarter" idx="20" hasCustomPrompt="1"/>
          </p:nvPr>
        </p:nvSpPr>
        <p:spPr>
          <a:xfrm>
            <a:off x="4562856" y="4315968"/>
            <a:ext cx="3063240" cy="548640"/>
          </a:xfrm>
        </p:spPr>
        <p:txBody>
          <a:bodyPr/>
          <a:lstStyle>
            <a:lvl1pPr marL="0" indent="0" algn="ctr">
              <a:lnSpc>
                <a:spcPct val="110000"/>
              </a:lnSpc>
              <a:spcBef>
                <a:spcPts val="1000"/>
              </a:spcBef>
              <a:buNone/>
              <a:defRPr sz="2400"/>
            </a:lvl1pPr>
            <a:lvl2pPr marL="0" indent="0" algn="ctr">
              <a:lnSpc>
                <a:spcPct val="100000"/>
              </a:lnSpc>
              <a:spcBef>
                <a:spcPts val="0"/>
              </a:spcBef>
              <a:buNone/>
              <a:defRPr sz="1800"/>
            </a:lvl2pPr>
          </a:lstStyle>
          <a:p>
            <a:pPr lvl="0"/>
            <a:r>
              <a:rPr lang="en-US" dirty="0"/>
              <a:t>Email</a:t>
            </a:r>
          </a:p>
        </p:txBody>
      </p:sp>
      <p:sp>
        <p:nvSpPr>
          <p:cNvPr id="15" name="Text Placeholder 32">
            <a:extLst>
              <a:ext uri="{FF2B5EF4-FFF2-40B4-BE49-F238E27FC236}">
                <a16:creationId xmlns:a16="http://schemas.microsoft.com/office/drawing/2014/main" id="{F829B8DE-3184-4E0A-AAD4-8F27B55DA95F}"/>
              </a:ext>
            </a:extLst>
          </p:cNvPr>
          <p:cNvSpPr>
            <a:spLocks noGrp="1"/>
          </p:cNvSpPr>
          <p:nvPr>
            <p:ph type="body" sz="quarter" idx="22" hasCustomPrompt="1"/>
          </p:nvPr>
        </p:nvSpPr>
        <p:spPr>
          <a:xfrm>
            <a:off x="8540496" y="4315968"/>
            <a:ext cx="3063240" cy="548640"/>
          </a:xfrm>
        </p:spPr>
        <p:txBody>
          <a:bodyPr/>
          <a:lstStyle>
            <a:lvl1pPr marL="0" indent="0" algn="ctr">
              <a:lnSpc>
                <a:spcPct val="110000"/>
              </a:lnSpc>
              <a:spcBef>
                <a:spcPts val="1000"/>
              </a:spcBef>
              <a:buNone/>
              <a:defRPr sz="2400"/>
            </a:lvl1pPr>
            <a:lvl2pPr marL="0" indent="0" algn="ctr">
              <a:lnSpc>
                <a:spcPct val="100000"/>
              </a:lnSpc>
              <a:spcBef>
                <a:spcPts val="0"/>
              </a:spcBef>
              <a:buNone/>
              <a:defRPr sz="1800"/>
            </a:lvl2pPr>
          </a:lstStyle>
          <a:p>
            <a:pPr lvl="0"/>
            <a:r>
              <a:rPr lang="en-US" dirty="0"/>
              <a:t>Website</a:t>
            </a:r>
          </a:p>
        </p:txBody>
      </p:sp>
    </p:spTree>
    <p:extLst>
      <p:ext uri="{BB962C8B-B14F-4D97-AF65-F5344CB8AC3E}">
        <p14:creationId xmlns:p14="http://schemas.microsoft.com/office/powerpoint/2010/main" val="24803387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2C18C1E5-FB55-42F5-BD6D-9CC153FCDBE6}" type="slidenum">
              <a:rPr lang="en-US" smtClean="0"/>
              <a:t>‹#›</a:t>
            </a:fld>
            <a:endParaRPr lang="en-US" dirty="0"/>
          </a:p>
        </p:txBody>
      </p:sp>
    </p:spTree>
    <p:extLst>
      <p:ext uri="{BB962C8B-B14F-4D97-AF65-F5344CB8AC3E}">
        <p14:creationId xmlns:p14="http://schemas.microsoft.com/office/powerpoint/2010/main" val="9641860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57142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56312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77CE2522-15B5-4BC5-91A9-523F325A8324}"/>
              </a:ext>
            </a:extLst>
          </p:cNvPr>
          <p:cNvSpPr/>
          <p:nvPr userDrawn="1"/>
        </p:nvSpPr>
        <p:spPr>
          <a:xfrm>
            <a:off x="5477731" y="0"/>
            <a:ext cx="6714269" cy="6858000"/>
          </a:xfrm>
          <a:custGeom>
            <a:avLst/>
            <a:gdLst>
              <a:gd name="connsiteX0" fmla="*/ 1097203 w 6714269"/>
              <a:gd name="connsiteY0" fmla="*/ 0 h 6858000"/>
              <a:gd name="connsiteX1" fmla="*/ 1154155 w 6714269"/>
              <a:gd name="connsiteY1" fmla="*/ 0 h 6858000"/>
              <a:gd name="connsiteX2" fmla="*/ 972305 w 6714269"/>
              <a:gd name="connsiteY2" fmla="*/ 343212 h 6858000"/>
              <a:gd name="connsiteX3" fmla="*/ 780524 w 6714269"/>
              <a:gd name="connsiteY3" fmla="*/ 761067 h 6858000"/>
              <a:gd name="connsiteX4" fmla="*/ 737045 w 6714269"/>
              <a:gd name="connsiteY4" fmla="*/ 865164 h 6858000"/>
              <a:gd name="connsiteX5" fmla="*/ 762322 w 6714269"/>
              <a:gd name="connsiteY5" fmla="*/ 830676 h 6858000"/>
              <a:gd name="connsiteX6" fmla="*/ 1118805 w 6714269"/>
              <a:gd name="connsiteY6" fmla="*/ 160440 h 6858000"/>
              <a:gd name="connsiteX7" fmla="*/ 1221640 w 6714269"/>
              <a:gd name="connsiteY7" fmla="*/ 0 h 6858000"/>
              <a:gd name="connsiteX8" fmla="*/ 6714269 w 6714269"/>
              <a:gd name="connsiteY8" fmla="*/ 0 h 6858000"/>
              <a:gd name="connsiteX9" fmla="*/ 6714269 w 6714269"/>
              <a:gd name="connsiteY9" fmla="*/ 6858000 h 6858000"/>
              <a:gd name="connsiteX10" fmla="*/ 704817 w 6714269"/>
              <a:gd name="connsiteY10" fmla="*/ 6858000 h 6858000"/>
              <a:gd name="connsiteX11" fmla="*/ 618717 w 6714269"/>
              <a:gd name="connsiteY11" fmla="*/ 6672538 h 6858000"/>
              <a:gd name="connsiteX12" fmla="*/ 309324 w 6714269"/>
              <a:gd name="connsiteY12" fmla="*/ 5833618 h 6858000"/>
              <a:gd name="connsiteX13" fmla="*/ 209850 w 6714269"/>
              <a:gd name="connsiteY13" fmla="*/ 5484180 h 6858000"/>
              <a:gd name="connsiteX14" fmla="*/ 211619 w 6714269"/>
              <a:gd name="connsiteY14" fmla="*/ 5517653 h 6858000"/>
              <a:gd name="connsiteX15" fmla="*/ 361778 w 6714269"/>
              <a:gd name="connsiteY15" fmla="*/ 6145524 h 6858000"/>
              <a:gd name="connsiteX16" fmla="*/ 591356 w 6714269"/>
              <a:gd name="connsiteY16" fmla="*/ 6843306 h 6858000"/>
              <a:gd name="connsiteX17" fmla="*/ 597415 w 6714269"/>
              <a:gd name="connsiteY17" fmla="*/ 6858000 h 6858000"/>
              <a:gd name="connsiteX18" fmla="*/ 545224 w 6714269"/>
              <a:gd name="connsiteY18" fmla="*/ 6858000 h 6858000"/>
              <a:gd name="connsiteX19" fmla="*/ 533604 w 6714269"/>
              <a:gd name="connsiteY19" fmla="*/ 6830072 h 6858000"/>
              <a:gd name="connsiteX20" fmla="*/ 169657 w 6714269"/>
              <a:gd name="connsiteY20" fmla="*/ 5556577 h 6858000"/>
              <a:gd name="connsiteX21" fmla="*/ 12169 w 6714269"/>
              <a:gd name="connsiteY21" fmla="*/ 4362835 h 6858000"/>
              <a:gd name="connsiteX22" fmla="*/ 46168 w 6714269"/>
              <a:gd name="connsiteY22" fmla="*/ 3338487 h 6858000"/>
              <a:gd name="connsiteX23" fmla="*/ 490574 w 6714269"/>
              <a:gd name="connsiteY23" fmla="*/ 1381078 h 6858000"/>
              <a:gd name="connsiteX24" fmla="*/ 984701 w 6714269"/>
              <a:gd name="connsiteY24" fmla="*/ 20824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714269" h="6858000">
                <a:moveTo>
                  <a:pt x="1097203" y="0"/>
                </a:moveTo>
                <a:lnTo>
                  <a:pt x="1154155" y="0"/>
                </a:lnTo>
                <a:lnTo>
                  <a:pt x="972305" y="343212"/>
                </a:lnTo>
                <a:cubicBezTo>
                  <a:pt x="904739" y="480367"/>
                  <a:pt x="840941" y="619727"/>
                  <a:pt x="780524" y="761067"/>
                </a:cubicBezTo>
                <a:cubicBezTo>
                  <a:pt x="765737" y="795681"/>
                  <a:pt x="751579" y="830550"/>
                  <a:pt x="737045" y="865164"/>
                </a:cubicBezTo>
                <a:cubicBezTo>
                  <a:pt x="748306" y="856057"/>
                  <a:pt x="757014" y="844174"/>
                  <a:pt x="762322" y="830676"/>
                </a:cubicBezTo>
                <a:cubicBezTo>
                  <a:pt x="870201" y="600612"/>
                  <a:pt x="988539" y="376889"/>
                  <a:pt x="1118805" y="160440"/>
                </a:cubicBezTo>
                <a:lnTo>
                  <a:pt x="1221640" y="0"/>
                </a:lnTo>
                <a:lnTo>
                  <a:pt x="6714269" y="0"/>
                </a:lnTo>
                <a:lnTo>
                  <a:pt x="6714269" y="6858000"/>
                </a:lnTo>
                <a:lnTo>
                  <a:pt x="704817" y="6858000"/>
                </a:lnTo>
                <a:lnTo>
                  <a:pt x="618717" y="6672538"/>
                </a:lnTo>
                <a:cubicBezTo>
                  <a:pt x="501618" y="6400947"/>
                  <a:pt x="398622" y="6121213"/>
                  <a:pt x="309324" y="5833618"/>
                </a:cubicBezTo>
                <a:cubicBezTo>
                  <a:pt x="275071" y="5723183"/>
                  <a:pt x="246125" y="5611225"/>
                  <a:pt x="209850" y="5484180"/>
                </a:cubicBezTo>
                <a:cubicBezTo>
                  <a:pt x="209859" y="5495363"/>
                  <a:pt x="210448" y="5506534"/>
                  <a:pt x="211619" y="5517653"/>
                </a:cubicBezTo>
                <a:cubicBezTo>
                  <a:pt x="261166" y="5727113"/>
                  <a:pt x="303888" y="5938474"/>
                  <a:pt x="361778" y="6145524"/>
                </a:cubicBezTo>
                <a:cubicBezTo>
                  <a:pt x="428356" y="6383258"/>
                  <a:pt x="504422" y="6616111"/>
                  <a:pt x="591356" y="6843306"/>
                </a:cubicBezTo>
                <a:lnTo>
                  <a:pt x="597415" y="6858000"/>
                </a:lnTo>
                <a:lnTo>
                  <a:pt x="545224" y="6858000"/>
                </a:lnTo>
                <a:lnTo>
                  <a:pt x="533604" y="6830072"/>
                </a:lnTo>
                <a:cubicBezTo>
                  <a:pt x="376384" y="6416985"/>
                  <a:pt x="257344" y="5991917"/>
                  <a:pt x="169657" y="5556577"/>
                </a:cubicBezTo>
                <a:cubicBezTo>
                  <a:pt x="90154" y="5162256"/>
                  <a:pt x="43261" y="4763750"/>
                  <a:pt x="12169" y="4362835"/>
                </a:cubicBezTo>
                <a:cubicBezTo>
                  <a:pt x="-14122" y="4019865"/>
                  <a:pt x="4458" y="3679429"/>
                  <a:pt x="46168" y="3338487"/>
                </a:cubicBezTo>
                <a:cubicBezTo>
                  <a:pt x="125796" y="2672248"/>
                  <a:pt x="274744" y="2016203"/>
                  <a:pt x="490574" y="1381078"/>
                </a:cubicBezTo>
                <a:cubicBezTo>
                  <a:pt x="629230" y="976550"/>
                  <a:pt x="791584" y="584320"/>
                  <a:pt x="984701" y="208241"/>
                </a:cubicBezTo>
                <a:close/>
              </a:path>
            </a:pathLst>
          </a:custGeom>
          <a:solidFill>
            <a:schemeClr val="accent1"/>
          </a:solidFill>
          <a:ln w="685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1133856" y="649224"/>
            <a:ext cx="4178808" cy="5568696"/>
          </a:xfrm>
        </p:spPr>
        <p:txBody>
          <a:bodyPr>
            <a:noAutofit/>
          </a:bodyPr>
          <a:lstStyle>
            <a:lvl1pPr>
              <a:defRPr sz="7200"/>
            </a:lvl1pPr>
          </a:lstStyle>
          <a:p>
            <a:r>
              <a:rPr lang="en-US"/>
              <a:t>Click to edit Master title style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6364224" y="1307592"/>
            <a:ext cx="4992624" cy="4251960"/>
          </a:xfrm>
        </p:spPr>
        <p:txBody>
          <a:bodyPr anchor="ctr">
            <a:normAutofit/>
          </a:bodyPr>
          <a:lstStyle>
            <a:lvl1pPr marL="0" indent="0">
              <a:buNone/>
              <a:defRPr sz="4400">
                <a:solidFill>
                  <a:schemeClr val="bg1"/>
                </a:solidFill>
              </a:defRPr>
            </a:lvl1pPr>
            <a:lvl2pPr marL="228600">
              <a:defRPr sz="4000">
                <a:solidFill>
                  <a:schemeClr val="bg1"/>
                </a:solidFill>
              </a:defRPr>
            </a:lvl2pPr>
            <a:lvl3pPr marL="457200">
              <a:defRPr sz="36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a:xfrm>
            <a:off x="838200" y="6356350"/>
            <a:ext cx="2286000" cy="365125"/>
          </a:xfrm>
        </p:spPr>
        <p:txBody>
          <a:bodyPr/>
          <a:lstStyle>
            <a:lvl1pPr>
              <a:defRPr>
                <a:solidFill>
                  <a:schemeClr val="tx1"/>
                </a:solidFill>
              </a:defRPr>
            </a:lvl1p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a:xfrm>
            <a:off x="6364224" y="6355080"/>
            <a:ext cx="3200400" cy="365125"/>
          </a:xfrm>
        </p:spPr>
        <p:txBody>
          <a:bodyPr/>
          <a:lstStyle>
            <a:lvl1pPr algn="l">
              <a:defRPr>
                <a:solidFill>
                  <a:schemeClr val="bg1"/>
                </a:solidFill>
              </a:defRPr>
            </a:lvl1pPr>
          </a:lstStyle>
          <a:p>
            <a:r>
              <a:rPr lang="en-US" dirty="0">
                <a:solidFill>
                  <a:schemeClr val="bg1"/>
                </a:solidFill>
              </a:rPr>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a:xfrm>
            <a:off x="10067544" y="6355080"/>
            <a:ext cx="1280160" cy="365125"/>
          </a:xfrm>
        </p:spPr>
        <p:txBody>
          <a:bodyPr/>
          <a:lstStyle>
            <a:lvl1pPr>
              <a:defRPr>
                <a:solidFill>
                  <a:schemeClr val="bg1"/>
                </a:solidFill>
              </a:defRPr>
            </a:lvl1pPr>
          </a:lstStyle>
          <a:p>
            <a:fld id="{2C18C1E5-FB55-42F5-BD6D-9CC153FCDBE6}" type="slidenum">
              <a:rPr lang="en-US" smtClean="0"/>
              <a:pPr/>
              <a:t>‹#›</a:t>
            </a:fld>
            <a:endParaRPr lang="en-US" dirty="0">
              <a:solidFill>
                <a:schemeClr val="bg1"/>
              </a:solidFill>
            </a:endParaRPr>
          </a:p>
        </p:txBody>
      </p:sp>
    </p:spTree>
    <p:extLst>
      <p:ext uri="{BB962C8B-B14F-4D97-AF65-F5344CB8AC3E}">
        <p14:creationId xmlns:p14="http://schemas.microsoft.com/office/powerpoint/2010/main" val="4232205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17D0AB67-E176-475C-977C-73640253B922}"/>
              </a:ext>
            </a:extLst>
          </p:cNvPr>
          <p:cNvSpPr>
            <a:spLocks noGrp="1"/>
          </p:cNvSpPr>
          <p:nvPr>
            <p:ph type="pic" sz="quarter" idx="14"/>
          </p:nvPr>
        </p:nvSpPr>
        <p:spPr>
          <a:xfrm>
            <a:off x="2" y="4361970"/>
            <a:ext cx="4038599" cy="2496030"/>
          </a:xfrm>
          <a:custGeom>
            <a:avLst/>
            <a:gdLst>
              <a:gd name="connsiteX0" fmla="*/ 2464753 w 4038599"/>
              <a:gd name="connsiteY0" fmla="*/ 4 h 2496030"/>
              <a:gd name="connsiteX1" fmla="*/ 2599067 w 4038599"/>
              <a:gd name="connsiteY1" fmla="*/ 4428 h 2496030"/>
              <a:gd name="connsiteX2" fmla="*/ 3052443 w 4038599"/>
              <a:gd name="connsiteY2" fmla="*/ 14222 h 2496030"/>
              <a:gd name="connsiteX3" fmla="*/ 3417420 w 4038599"/>
              <a:gd name="connsiteY3" fmla="*/ 9782 h 2496030"/>
              <a:gd name="connsiteX4" fmla="*/ 3757835 w 4038599"/>
              <a:gd name="connsiteY4" fmla="*/ 19315 h 2496030"/>
              <a:gd name="connsiteX5" fmla="*/ 3892671 w 4038599"/>
              <a:gd name="connsiteY5" fmla="*/ 13177 h 2496030"/>
              <a:gd name="connsiteX6" fmla="*/ 4016790 w 4038599"/>
              <a:gd name="connsiteY6" fmla="*/ 8134 h 2496030"/>
              <a:gd name="connsiteX7" fmla="*/ 4034037 w 4038599"/>
              <a:gd name="connsiteY7" fmla="*/ 8999 h 2496030"/>
              <a:gd name="connsiteX8" fmla="*/ 4035370 w 4038599"/>
              <a:gd name="connsiteY8" fmla="*/ 62503 h 2496030"/>
              <a:gd name="connsiteX9" fmla="*/ 4020562 w 4038599"/>
              <a:gd name="connsiteY9" fmla="*/ 231143 h 2496030"/>
              <a:gd name="connsiteX10" fmla="*/ 4019168 w 4038599"/>
              <a:gd name="connsiteY10" fmla="*/ 393470 h 2496030"/>
              <a:gd name="connsiteX11" fmla="*/ 4014100 w 4038599"/>
              <a:gd name="connsiteY11" fmla="*/ 651618 h 2496030"/>
              <a:gd name="connsiteX12" fmla="*/ 4019295 w 4038599"/>
              <a:gd name="connsiteY12" fmla="*/ 902406 h 2496030"/>
              <a:gd name="connsiteX13" fmla="*/ 4033231 w 4038599"/>
              <a:gd name="connsiteY13" fmla="*/ 1078946 h 2496030"/>
              <a:gd name="connsiteX14" fmla="*/ 4011566 w 4038599"/>
              <a:gd name="connsiteY14" fmla="*/ 1189872 h 2496030"/>
              <a:gd name="connsiteX15" fmla="*/ 4011566 w 4038599"/>
              <a:gd name="connsiteY15" fmla="*/ 1387989 h 2496030"/>
              <a:gd name="connsiteX16" fmla="*/ 4038599 w 4038599"/>
              <a:gd name="connsiteY16" fmla="*/ 1495613 h 2496030"/>
              <a:gd name="connsiteX17" fmla="*/ 4038599 w 4038599"/>
              <a:gd name="connsiteY17" fmla="*/ 1746509 h 2496030"/>
              <a:gd name="connsiteX18" fmla="*/ 4038283 w 4038599"/>
              <a:gd name="connsiteY18" fmla="*/ 1749734 h 2496030"/>
              <a:gd name="connsiteX19" fmla="*/ 4026896 w 4038599"/>
              <a:gd name="connsiteY19" fmla="*/ 1837274 h 2496030"/>
              <a:gd name="connsiteX20" fmla="*/ 4029684 w 4038599"/>
              <a:gd name="connsiteY20" fmla="*/ 2121948 h 2496030"/>
              <a:gd name="connsiteX21" fmla="*/ 4032978 w 4038599"/>
              <a:gd name="connsiteY21" fmla="*/ 2359155 h 2496030"/>
              <a:gd name="connsiteX22" fmla="*/ 4023519 w 4038599"/>
              <a:gd name="connsiteY22" fmla="*/ 2496030 h 2496030"/>
              <a:gd name="connsiteX23" fmla="*/ 0 w 4038599"/>
              <a:gd name="connsiteY23" fmla="*/ 2496030 h 2496030"/>
              <a:gd name="connsiteX24" fmla="*/ 0 w 4038599"/>
              <a:gd name="connsiteY24" fmla="*/ 12459 h 2496030"/>
              <a:gd name="connsiteX25" fmla="*/ 17104 w 4038599"/>
              <a:gd name="connsiteY25" fmla="*/ 15006 h 2496030"/>
              <a:gd name="connsiteX26" fmla="*/ 216416 w 4038599"/>
              <a:gd name="connsiteY26" fmla="*/ 7824 h 2496030"/>
              <a:gd name="connsiteX27" fmla="*/ 651370 w 4038599"/>
              <a:gd name="connsiteY27" fmla="*/ 17748 h 2496030"/>
              <a:gd name="connsiteX28" fmla="*/ 958396 w 4038599"/>
              <a:gd name="connsiteY28" fmla="*/ 14092 h 2496030"/>
              <a:gd name="connsiteX29" fmla="*/ 1519486 w 4038599"/>
              <a:gd name="connsiteY29" fmla="*/ 21666 h 2496030"/>
              <a:gd name="connsiteX30" fmla="*/ 2062411 w 4038599"/>
              <a:gd name="connsiteY30" fmla="*/ 17487 h 2496030"/>
              <a:gd name="connsiteX31" fmla="*/ 2464753 w 4038599"/>
              <a:gd name="connsiteY31" fmla="*/ 4 h 249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038599" h="2496030">
                <a:moveTo>
                  <a:pt x="2464753" y="4"/>
                </a:moveTo>
                <a:cubicBezTo>
                  <a:pt x="2509518" y="-78"/>
                  <a:pt x="2554292" y="1163"/>
                  <a:pt x="2599067" y="4428"/>
                </a:cubicBezTo>
                <a:cubicBezTo>
                  <a:pt x="2749817" y="17813"/>
                  <a:pt x="2901270" y="21079"/>
                  <a:pt x="3052443" y="14222"/>
                </a:cubicBezTo>
                <a:cubicBezTo>
                  <a:pt x="3173923" y="5694"/>
                  <a:pt x="3295774" y="4206"/>
                  <a:pt x="3417420" y="9782"/>
                </a:cubicBezTo>
                <a:cubicBezTo>
                  <a:pt x="3530764" y="16442"/>
                  <a:pt x="3644108" y="23233"/>
                  <a:pt x="3757835" y="19315"/>
                </a:cubicBezTo>
                <a:cubicBezTo>
                  <a:pt x="3803121" y="17748"/>
                  <a:pt x="3847768" y="15789"/>
                  <a:pt x="3892671" y="13177"/>
                </a:cubicBezTo>
                <a:cubicBezTo>
                  <a:pt x="3933972" y="9619"/>
                  <a:pt x="3975386" y="7938"/>
                  <a:pt x="4016790" y="8134"/>
                </a:cubicBezTo>
                <a:lnTo>
                  <a:pt x="4034037" y="8999"/>
                </a:lnTo>
                <a:lnTo>
                  <a:pt x="4035370" y="62503"/>
                </a:lnTo>
                <a:cubicBezTo>
                  <a:pt x="4033549" y="118790"/>
                  <a:pt x="4026390" y="174983"/>
                  <a:pt x="4020562" y="231143"/>
                </a:cubicBezTo>
                <a:cubicBezTo>
                  <a:pt x="4014860" y="285717"/>
                  <a:pt x="4006498" y="343464"/>
                  <a:pt x="4019168" y="393470"/>
                </a:cubicBezTo>
                <a:cubicBezTo>
                  <a:pt x="4042480" y="482184"/>
                  <a:pt x="4024236" y="566457"/>
                  <a:pt x="4014100" y="651618"/>
                </a:cubicBezTo>
                <a:cubicBezTo>
                  <a:pt x="4001874" y="734926"/>
                  <a:pt x="4003635" y="819681"/>
                  <a:pt x="4019295" y="902406"/>
                </a:cubicBezTo>
                <a:cubicBezTo>
                  <a:pt x="4031711" y="960787"/>
                  <a:pt x="4031711" y="1020184"/>
                  <a:pt x="4033231" y="1078946"/>
                </a:cubicBezTo>
                <a:cubicBezTo>
                  <a:pt x="4034118" y="1115753"/>
                  <a:pt x="4020562" y="1153193"/>
                  <a:pt x="4011566" y="1189872"/>
                </a:cubicBezTo>
                <a:cubicBezTo>
                  <a:pt x="3995476" y="1256123"/>
                  <a:pt x="3989648" y="1323388"/>
                  <a:pt x="4011566" y="1387989"/>
                </a:cubicBezTo>
                <a:lnTo>
                  <a:pt x="4038599" y="1495613"/>
                </a:lnTo>
                <a:lnTo>
                  <a:pt x="4038599" y="1746509"/>
                </a:lnTo>
                <a:lnTo>
                  <a:pt x="4038283" y="1749734"/>
                </a:lnTo>
                <a:cubicBezTo>
                  <a:pt x="4035575" y="1779147"/>
                  <a:pt x="4032408" y="1808464"/>
                  <a:pt x="4026896" y="1837274"/>
                </a:cubicBezTo>
                <a:cubicBezTo>
                  <a:pt x="4008779" y="1932843"/>
                  <a:pt x="4015240" y="2027776"/>
                  <a:pt x="4029684" y="2121948"/>
                </a:cubicBezTo>
                <a:cubicBezTo>
                  <a:pt x="4039832" y="2200637"/>
                  <a:pt x="4040934" y="2280226"/>
                  <a:pt x="4032978" y="2359155"/>
                </a:cubicBezTo>
                <a:lnTo>
                  <a:pt x="4023519" y="2496030"/>
                </a:lnTo>
                <a:lnTo>
                  <a:pt x="0" y="2496030"/>
                </a:lnTo>
                <a:lnTo>
                  <a:pt x="0" y="12459"/>
                </a:lnTo>
                <a:lnTo>
                  <a:pt x="17104" y="15006"/>
                </a:lnTo>
                <a:cubicBezTo>
                  <a:pt x="83627" y="15006"/>
                  <a:pt x="150022" y="12263"/>
                  <a:pt x="216416" y="7824"/>
                </a:cubicBezTo>
                <a:cubicBezTo>
                  <a:pt x="361434" y="-156"/>
                  <a:pt x="506837" y="3162"/>
                  <a:pt x="651370" y="17748"/>
                </a:cubicBezTo>
                <a:cubicBezTo>
                  <a:pt x="753623" y="25440"/>
                  <a:pt x="856335" y="24213"/>
                  <a:pt x="958396" y="14092"/>
                </a:cubicBezTo>
                <a:cubicBezTo>
                  <a:pt x="1145682" y="-1710"/>
                  <a:pt x="1332584" y="10958"/>
                  <a:pt x="1519486" y="21666"/>
                </a:cubicBezTo>
                <a:cubicBezTo>
                  <a:pt x="1700504" y="32113"/>
                  <a:pt x="1881394" y="24408"/>
                  <a:pt x="2062411" y="17487"/>
                </a:cubicBezTo>
                <a:cubicBezTo>
                  <a:pt x="2196255" y="12394"/>
                  <a:pt x="2330459" y="249"/>
                  <a:pt x="2464753" y="4"/>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16" name="Picture Placeholder 15">
            <a:extLst>
              <a:ext uri="{FF2B5EF4-FFF2-40B4-BE49-F238E27FC236}">
                <a16:creationId xmlns:a16="http://schemas.microsoft.com/office/drawing/2014/main" id="{2ABE113B-49CB-42B2-AC93-B3DF04407878}"/>
              </a:ext>
            </a:extLst>
          </p:cNvPr>
          <p:cNvSpPr>
            <a:spLocks noGrp="1"/>
          </p:cNvSpPr>
          <p:nvPr>
            <p:ph type="pic" sz="quarter" idx="13"/>
          </p:nvPr>
        </p:nvSpPr>
        <p:spPr>
          <a:xfrm>
            <a:off x="0" y="0"/>
            <a:ext cx="4041336" cy="4193763"/>
          </a:xfrm>
          <a:custGeom>
            <a:avLst/>
            <a:gdLst>
              <a:gd name="connsiteX0" fmla="*/ 0 w 4041336"/>
              <a:gd name="connsiteY0" fmla="*/ 0 h 4193763"/>
              <a:gd name="connsiteX1" fmla="*/ 4019848 w 4041336"/>
              <a:gd name="connsiteY1" fmla="*/ 0 h 4193763"/>
              <a:gd name="connsiteX2" fmla="*/ 4021195 w 4041336"/>
              <a:gd name="connsiteY2" fmla="*/ 11419 h 4193763"/>
              <a:gd name="connsiteX3" fmla="*/ 4037665 w 4041336"/>
              <a:gd name="connsiteY3" fmla="*/ 264364 h 4193763"/>
              <a:gd name="connsiteX4" fmla="*/ 4034118 w 4041336"/>
              <a:gd name="connsiteY4" fmla="*/ 574168 h 4193763"/>
              <a:gd name="connsiteX5" fmla="*/ 4026263 w 4041336"/>
              <a:gd name="connsiteY5" fmla="*/ 838028 h 4193763"/>
              <a:gd name="connsiteX6" fmla="*/ 4026263 w 4041336"/>
              <a:gd name="connsiteY6" fmla="*/ 847166 h 4193763"/>
              <a:gd name="connsiteX7" fmla="*/ 4026263 w 4041336"/>
              <a:gd name="connsiteY7" fmla="*/ 1138186 h 4193763"/>
              <a:gd name="connsiteX8" fmla="*/ 4024109 w 4041336"/>
              <a:gd name="connsiteY8" fmla="*/ 1259137 h 4193763"/>
              <a:gd name="connsiteX9" fmla="*/ 4016887 w 4041336"/>
              <a:gd name="connsiteY9" fmla="*/ 1412960 h 4193763"/>
              <a:gd name="connsiteX10" fmla="*/ 4026263 w 4041336"/>
              <a:gd name="connsiteY10" fmla="*/ 1539116 h 4193763"/>
              <a:gd name="connsiteX11" fmla="*/ 4024869 w 4041336"/>
              <a:gd name="connsiteY11" fmla="*/ 1823155 h 4193763"/>
              <a:gd name="connsiteX12" fmla="*/ 4017014 w 4041336"/>
              <a:gd name="connsiteY12" fmla="*/ 2154154 h 4193763"/>
              <a:gd name="connsiteX13" fmla="*/ 4017014 w 4041336"/>
              <a:gd name="connsiteY13" fmla="*/ 2421948 h 4193763"/>
              <a:gd name="connsiteX14" fmla="*/ 4029684 w 4041336"/>
              <a:gd name="connsiteY14" fmla="*/ 2667279 h 4193763"/>
              <a:gd name="connsiteX15" fmla="*/ 4019421 w 4041336"/>
              <a:gd name="connsiteY15" fmla="*/ 2956268 h 4193763"/>
              <a:gd name="connsiteX16" fmla="*/ 4022082 w 4041336"/>
              <a:gd name="connsiteY16" fmla="*/ 3094480 h 4193763"/>
              <a:gd name="connsiteX17" fmla="*/ 4027656 w 4041336"/>
              <a:gd name="connsiteY17" fmla="*/ 3260614 h 4193763"/>
              <a:gd name="connsiteX18" fmla="*/ 4009412 w 4041336"/>
              <a:gd name="connsiteY18" fmla="*/ 3538181 h 4193763"/>
              <a:gd name="connsiteX19" fmla="*/ 4031711 w 4041336"/>
              <a:gd name="connsiteY19" fmla="*/ 3694923 h 4193763"/>
              <a:gd name="connsiteX20" fmla="*/ 4038425 w 4041336"/>
              <a:gd name="connsiteY20" fmla="*/ 3836308 h 4193763"/>
              <a:gd name="connsiteX21" fmla="*/ 4029810 w 4041336"/>
              <a:gd name="connsiteY21" fmla="*/ 3956245 h 4193763"/>
              <a:gd name="connsiteX22" fmla="*/ 4013847 w 4041336"/>
              <a:gd name="connsiteY22" fmla="*/ 4114764 h 4193763"/>
              <a:gd name="connsiteX23" fmla="*/ 4010970 w 4041336"/>
              <a:gd name="connsiteY23" fmla="*/ 4161894 h 4193763"/>
              <a:gd name="connsiteX24" fmla="*/ 4002764 w 4041336"/>
              <a:gd name="connsiteY24" fmla="*/ 4161042 h 4193763"/>
              <a:gd name="connsiteX25" fmla="*/ 3868108 w 4041336"/>
              <a:gd name="connsiteY25" fmla="*/ 4163980 h 4193763"/>
              <a:gd name="connsiteX26" fmla="*/ 3174741 w 4041336"/>
              <a:gd name="connsiteY26" fmla="*/ 4175341 h 4193763"/>
              <a:gd name="connsiteX27" fmla="*/ 2247906 w 4041336"/>
              <a:gd name="connsiteY27" fmla="*/ 4167376 h 4193763"/>
              <a:gd name="connsiteX28" fmla="*/ 2057934 w 4041336"/>
              <a:gd name="connsiteY28" fmla="*/ 4175733 h 4193763"/>
              <a:gd name="connsiteX29" fmla="*/ 1797729 w 4041336"/>
              <a:gd name="connsiteY29" fmla="*/ 4165547 h 4193763"/>
              <a:gd name="connsiteX30" fmla="*/ 1485458 w 4041336"/>
              <a:gd name="connsiteY30" fmla="*/ 4175995 h 4193763"/>
              <a:gd name="connsiteX31" fmla="*/ 949185 w 4041336"/>
              <a:gd name="connsiteY31" fmla="*/ 4186181 h 4193763"/>
              <a:gd name="connsiteX32" fmla="*/ 357136 w 4041336"/>
              <a:gd name="connsiteY32" fmla="*/ 4175995 h 4193763"/>
              <a:gd name="connsiteX33" fmla="*/ 0 w 4041336"/>
              <a:gd name="connsiteY33" fmla="*/ 4175060 h 4193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hasCustomPrompt="1"/>
          </p:nvPr>
        </p:nvSpPr>
        <p:spPr>
          <a:xfrm>
            <a:off x="4654296" y="329184"/>
            <a:ext cx="6894576" cy="1783080"/>
          </a:xfrm>
        </p:spPr>
        <p:txBody>
          <a:bodyPr anchor="b"/>
          <a:lstStyle>
            <a:lvl1pPr>
              <a:defRPr sz="7200"/>
            </a:lvl1pPr>
          </a:lstStyle>
          <a:p>
            <a:r>
              <a:rPr lang="en-US" dirty="0"/>
              <a:t>title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4654296" y="2706624"/>
            <a:ext cx="6894576" cy="3483864"/>
          </a:xfrm>
        </p:spPr>
        <p:txBody>
          <a:bodyPr>
            <a:normAutofit/>
          </a:bodyPr>
          <a:lstStyle>
            <a:lvl1pPr marL="0" indent="0">
              <a:buNone/>
              <a:defRPr sz="2400"/>
            </a:lvl1pPr>
            <a:lvl2pPr marL="228600">
              <a:defRPr sz="2000"/>
            </a:lvl2pPr>
            <a:lvl3pPr marL="457200">
              <a:defRPr sz="1800"/>
            </a:lvl3pPr>
            <a:lvl4pPr marL="685800">
              <a:defRPr sz="1600"/>
            </a:lvl4pPr>
            <a:lvl5pPr marL="9144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a:xfrm>
            <a:off x="8641080" y="6356350"/>
            <a:ext cx="2743200" cy="365125"/>
          </a:xfrm>
        </p:spPr>
        <p:txBody>
          <a:bodyPr/>
          <a:lstStyle>
            <a:lvl1pPr>
              <a:defRPr>
                <a:solidFill>
                  <a:schemeClr val="tx1"/>
                </a:solidFill>
              </a:defRPr>
            </a:lvl1pPr>
          </a:lstStyle>
          <a:p>
            <a:fld id="{2C18C1E5-FB55-42F5-BD6D-9CC153FCDBE6}" type="slidenum">
              <a:rPr lang="en-US" smtClean="0"/>
              <a:pPr/>
              <a:t>‹#›</a:t>
            </a:fld>
            <a:endParaRPr lang="en-US" dirty="0"/>
          </a:p>
        </p:txBody>
      </p:sp>
      <p:sp>
        <p:nvSpPr>
          <p:cNvPr id="7" name="Rectangle 6" descr="Tag=AccentColor&#10;Flavor=Light&#10;Target=FillAndLine">
            <a:extLst>
              <a:ext uri="{FF2B5EF4-FFF2-40B4-BE49-F238E27FC236}">
                <a16:creationId xmlns:a16="http://schemas.microsoft.com/office/drawing/2014/main" id="{9B1377BC-1A5F-4113-953E-30CA51FC6F91}"/>
              </a:ext>
            </a:extLst>
          </p:cNvPr>
          <p:cNvSpPr/>
          <p:nvPr userDrawn="1"/>
        </p:nvSpPr>
        <p:spPr>
          <a:xfrm>
            <a:off x="4654296"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13803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CB56F624-1B75-47D6-8B9E-1F3E7840AE13}"/>
              </a:ext>
            </a:extLst>
          </p:cNvPr>
          <p:cNvSpPr>
            <a:spLocks noChangeAspect="1"/>
          </p:cNvSpPr>
          <p:nvPr userDrawn="1"/>
        </p:nvSpPr>
        <p:spPr>
          <a:xfrm>
            <a:off x="807242" y="612648"/>
            <a:ext cx="10577516" cy="5566372"/>
          </a:xfrm>
          <a:custGeom>
            <a:avLst/>
            <a:gdLst>
              <a:gd name="connsiteX0" fmla="*/ 2871593 w 10577516"/>
              <a:gd name="connsiteY0" fmla="*/ 5218333 h 5566372"/>
              <a:gd name="connsiteX1" fmla="*/ 3890441 w 10577516"/>
              <a:gd name="connsiteY1" fmla="*/ 5441298 h 5566372"/>
              <a:gd name="connsiteX2" fmla="*/ 4931282 w 10577516"/>
              <a:gd name="connsiteY2" fmla="*/ 5506891 h 5566372"/>
              <a:gd name="connsiteX3" fmla="*/ 2871593 w 10577516"/>
              <a:gd name="connsiteY3" fmla="*/ 5218333 h 5566372"/>
              <a:gd name="connsiteX4" fmla="*/ 4720395 w 10577516"/>
              <a:gd name="connsiteY4" fmla="*/ 128662 h 5566372"/>
              <a:gd name="connsiteX5" fmla="*/ 3554723 w 10577516"/>
              <a:gd name="connsiteY5" fmla="*/ 250059 h 5566372"/>
              <a:gd name="connsiteX6" fmla="*/ 2497230 w 10577516"/>
              <a:gd name="connsiteY6" fmla="*/ 530354 h 5566372"/>
              <a:gd name="connsiteX7" fmla="*/ 2960194 w 10577516"/>
              <a:gd name="connsiteY7" fmla="*/ 403237 h 5566372"/>
              <a:gd name="connsiteX8" fmla="*/ 3980314 w 10577516"/>
              <a:gd name="connsiteY8" fmla="*/ 212560 h 5566372"/>
              <a:gd name="connsiteX9" fmla="*/ 4677428 w 10577516"/>
              <a:gd name="connsiteY9" fmla="*/ 139593 h 5566372"/>
              <a:gd name="connsiteX10" fmla="*/ 4760675 w 10577516"/>
              <a:gd name="connsiteY10" fmla="*/ 134906 h 5566372"/>
              <a:gd name="connsiteX11" fmla="*/ 4792997 w 10577516"/>
              <a:gd name="connsiteY11" fmla="*/ 130123 h 5566372"/>
              <a:gd name="connsiteX12" fmla="*/ 4798006 w 10577516"/>
              <a:gd name="connsiteY12" fmla="*/ 130828 h 5566372"/>
              <a:gd name="connsiteX13" fmla="*/ 4798006 w 10577516"/>
              <a:gd name="connsiteY13" fmla="*/ 129381 h 5566372"/>
              <a:gd name="connsiteX14" fmla="*/ 4792997 w 10577516"/>
              <a:gd name="connsiteY14" fmla="*/ 130123 h 5566372"/>
              <a:gd name="connsiteX15" fmla="*/ 4788863 w 10577516"/>
              <a:gd name="connsiteY15" fmla="*/ 129541 h 5566372"/>
              <a:gd name="connsiteX16" fmla="*/ 4720395 w 10577516"/>
              <a:gd name="connsiteY16" fmla="*/ 128662 h 5566372"/>
              <a:gd name="connsiteX17" fmla="*/ 6438297 w 10577516"/>
              <a:gd name="connsiteY17" fmla="*/ 19 h 5566372"/>
              <a:gd name="connsiteX18" fmla="*/ 7523724 w 10577516"/>
              <a:gd name="connsiteY18" fmla="*/ 104129 h 5566372"/>
              <a:gd name="connsiteX19" fmla="*/ 8525668 w 10577516"/>
              <a:gd name="connsiteY19" fmla="*/ 421922 h 5566372"/>
              <a:gd name="connsiteX20" fmla="*/ 9518204 w 10577516"/>
              <a:gd name="connsiteY20" fmla="*/ 1055605 h 5566372"/>
              <a:gd name="connsiteX21" fmla="*/ 10008242 w 10577516"/>
              <a:gd name="connsiteY21" fmla="*/ 1589500 h 5566372"/>
              <a:gd name="connsiteX22" fmla="*/ 10325274 w 10577516"/>
              <a:gd name="connsiteY22" fmla="*/ 2051574 h 5566372"/>
              <a:gd name="connsiteX23" fmla="*/ 10565908 w 10577516"/>
              <a:gd name="connsiteY23" fmla="*/ 2649028 h 5566372"/>
              <a:gd name="connsiteX24" fmla="*/ 10542137 w 10577516"/>
              <a:gd name="connsiteY24" fmla="*/ 2966823 h 5566372"/>
              <a:gd name="connsiteX25" fmla="*/ 10513789 w 10577516"/>
              <a:gd name="connsiteY25" fmla="*/ 3066355 h 5566372"/>
              <a:gd name="connsiteX26" fmla="*/ 10417308 w 10577516"/>
              <a:gd name="connsiteY26" fmla="*/ 3369150 h 5566372"/>
              <a:gd name="connsiteX27" fmla="*/ 9794430 w 10577516"/>
              <a:gd name="connsiteY27" fmla="*/ 4220840 h 5566372"/>
              <a:gd name="connsiteX28" fmla="*/ 8719522 w 10577516"/>
              <a:gd name="connsiteY28" fmla="*/ 4888463 h 5566372"/>
              <a:gd name="connsiteX29" fmla="*/ 7693808 w 10577516"/>
              <a:gd name="connsiteY29" fmla="*/ 5234223 h 5566372"/>
              <a:gd name="connsiteX30" fmla="*/ 7092669 w 10577516"/>
              <a:gd name="connsiteY30" fmla="*/ 5363248 h 5566372"/>
              <a:gd name="connsiteX31" fmla="*/ 6240978 w 10577516"/>
              <a:gd name="connsiteY31" fmla="*/ 5507272 h 5566372"/>
              <a:gd name="connsiteX32" fmla="*/ 5462508 w 10577516"/>
              <a:gd name="connsiteY32" fmla="*/ 5559010 h 5566372"/>
              <a:gd name="connsiteX33" fmla="*/ 4386329 w 10577516"/>
              <a:gd name="connsiteY33" fmla="*/ 5548839 h 5566372"/>
              <a:gd name="connsiteX34" fmla="*/ 3501461 w 10577516"/>
              <a:gd name="connsiteY34" fmla="*/ 5432782 h 5566372"/>
              <a:gd name="connsiteX35" fmla="*/ 2624348 w 10577516"/>
              <a:gd name="connsiteY35" fmla="*/ 5200409 h 5566372"/>
              <a:gd name="connsiteX36" fmla="*/ 2221385 w 10577516"/>
              <a:gd name="connsiteY36" fmla="*/ 5053589 h 5566372"/>
              <a:gd name="connsiteX37" fmla="*/ 1173934 w 10577516"/>
              <a:gd name="connsiteY37" fmla="*/ 4636388 h 5566372"/>
              <a:gd name="connsiteX38" fmla="*/ 438176 w 10577516"/>
              <a:gd name="connsiteY38" fmla="*/ 4080883 h 5566372"/>
              <a:gd name="connsiteX39" fmla="*/ 18687 w 10577516"/>
              <a:gd name="connsiteY39" fmla="*/ 2942161 h 5566372"/>
              <a:gd name="connsiteX40" fmla="*/ 0 w 10577516"/>
              <a:gd name="connsiteY40" fmla="*/ 2832713 h 5566372"/>
              <a:gd name="connsiteX41" fmla="*/ 0 w 10577516"/>
              <a:gd name="connsiteY41" fmla="*/ 2747290 h 5566372"/>
              <a:gd name="connsiteX42" fmla="*/ 14746 w 10577516"/>
              <a:gd name="connsiteY42" fmla="*/ 2661993 h 5566372"/>
              <a:gd name="connsiteX43" fmla="*/ 292753 w 10577516"/>
              <a:gd name="connsiteY43" fmla="*/ 1968947 h 5566372"/>
              <a:gd name="connsiteX44" fmla="*/ 923893 w 10577516"/>
              <a:gd name="connsiteY44" fmla="*/ 1299417 h 5566372"/>
              <a:gd name="connsiteX45" fmla="*/ 2035538 w 10577516"/>
              <a:gd name="connsiteY45" fmla="*/ 648828 h 5566372"/>
              <a:gd name="connsiteX46" fmla="*/ 3545571 w 10577516"/>
              <a:gd name="connsiteY46" fmla="*/ 196289 h 5566372"/>
              <a:gd name="connsiteX47" fmla="*/ 5211705 w 10577516"/>
              <a:gd name="connsiteY47" fmla="*/ 78323 h 5566372"/>
              <a:gd name="connsiteX48" fmla="*/ 5467720 w 10577516"/>
              <a:gd name="connsiteY48" fmla="*/ 77052 h 5566372"/>
              <a:gd name="connsiteX49" fmla="*/ 6073564 w 10577516"/>
              <a:gd name="connsiteY49" fmla="*/ 11840 h 5566372"/>
              <a:gd name="connsiteX50" fmla="*/ 6438297 w 10577516"/>
              <a:gd name="connsiteY50" fmla="*/ 19 h 556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77516" h="5566372">
                <a:moveTo>
                  <a:pt x="2871593" y="5218333"/>
                </a:moveTo>
                <a:cubicBezTo>
                  <a:pt x="2990956" y="5269180"/>
                  <a:pt x="3517223" y="5383586"/>
                  <a:pt x="3890441" y="5441298"/>
                </a:cubicBezTo>
                <a:cubicBezTo>
                  <a:pt x="4162855" y="5483248"/>
                  <a:pt x="4828063" y="5526341"/>
                  <a:pt x="4931282" y="5506891"/>
                </a:cubicBezTo>
                <a:cubicBezTo>
                  <a:pt x="4236330" y="5449560"/>
                  <a:pt x="3552816" y="5364900"/>
                  <a:pt x="2871593" y="5218333"/>
                </a:cubicBezTo>
                <a:close/>
                <a:moveTo>
                  <a:pt x="4720395" y="128662"/>
                </a:moveTo>
                <a:cubicBezTo>
                  <a:pt x="4329266" y="138551"/>
                  <a:pt x="3939509" y="179153"/>
                  <a:pt x="3554723" y="250059"/>
                </a:cubicBezTo>
                <a:cubicBezTo>
                  <a:pt x="3195336" y="315207"/>
                  <a:pt x="2841707" y="408943"/>
                  <a:pt x="2497230" y="530354"/>
                </a:cubicBezTo>
                <a:cubicBezTo>
                  <a:pt x="2650917" y="485354"/>
                  <a:pt x="2804728" y="441372"/>
                  <a:pt x="2960194" y="403237"/>
                </a:cubicBezTo>
                <a:cubicBezTo>
                  <a:pt x="3296586" y="321538"/>
                  <a:pt x="3637121" y="257890"/>
                  <a:pt x="3980314" y="212560"/>
                </a:cubicBezTo>
                <a:cubicBezTo>
                  <a:pt x="4212050" y="181797"/>
                  <a:pt x="4444422" y="158280"/>
                  <a:pt x="4677428" y="139593"/>
                </a:cubicBezTo>
                <a:cubicBezTo>
                  <a:pt x="4704949" y="137369"/>
                  <a:pt x="4732915" y="137369"/>
                  <a:pt x="4760675" y="134906"/>
                </a:cubicBezTo>
                <a:lnTo>
                  <a:pt x="4792997" y="130123"/>
                </a:lnTo>
                <a:lnTo>
                  <a:pt x="4798006" y="130828"/>
                </a:lnTo>
                <a:lnTo>
                  <a:pt x="4798006" y="129381"/>
                </a:lnTo>
                <a:lnTo>
                  <a:pt x="4792997" y="130123"/>
                </a:lnTo>
                <a:lnTo>
                  <a:pt x="4788863" y="129541"/>
                </a:lnTo>
                <a:cubicBezTo>
                  <a:pt x="4766106" y="127801"/>
                  <a:pt x="4743237" y="127505"/>
                  <a:pt x="4720395" y="128662"/>
                </a:cubicBezTo>
                <a:close/>
                <a:moveTo>
                  <a:pt x="6438297" y="19"/>
                </a:moveTo>
                <a:cubicBezTo>
                  <a:pt x="6802322" y="-887"/>
                  <a:pt x="7164203" y="31671"/>
                  <a:pt x="7523724" y="104129"/>
                </a:cubicBezTo>
                <a:cubicBezTo>
                  <a:pt x="7868594" y="172060"/>
                  <a:pt x="8204694" y="278661"/>
                  <a:pt x="8525668" y="421922"/>
                </a:cubicBezTo>
                <a:cubicBezTo>
                  <a:pt x="8886414" y="582180"/>
                  <a:pt x="9221001" y="795802"/>
                  <a:pt x="9518204" y="1055605"/>
                </a:cubicBezTo>
                <a:cubicBezTo>
                  <a:pt x="9701176" y="1214502"/>
                  <a:pt x="9865578" y="1393612"/>
                  <a:pt x="10008242" y="1589500"/>
                </a:cubicBezTo>
                <a:cubicBezTo>
                  <a:pt x="10117308" y="1741190"/>
                  <a:pt x="10222982" y="1895218"/>
                  <a:pt x="10325274" y="2051574"/>
                </a:cubicBezTo>
                <a:cubicBezTo>
                  <a:pt x="10446215" y="2231789"/>
                  <a:pt x="10528180" y="2435291"/>
                  <a:pt x="10565908" y="2649028"/>
                </a:cubicBezTo>
                <a:cubicBezTo>
                  <a:pt x="10584595" y="2757459"/>
                  <a:pt x="10583451" y="2862839"/>
                  <a:pt x="10542137" y="2966823"/>
                </a:cubicBezTo>
                <a:cubicBezTo>
                  <a:pt x="10530023" y="2999186"/>
                  <a:pt x="10520540" y="3032466"/>
                  <a:pt x="10513789" y="3066355"/>
                </a:cubicBezTo>
                <a:cubicBezTo>
                  <a:pt x="10490298" y="3169843"/>
                  <a:pt x="10458023" y="3271142"/>
                  <a:pt x="10417308" y="3369150"/>
                </a:cubicBezTo>
                <a:cubicBezTo>
                  <a:pt x="10279257" y="3703851"/>
                  <a:pt x="10062140" y="3980714"/>
                  <a:pt x="9794430" y="4220840"/>
                </a:cubicBezTo>
                <a:cubicBezTo>
                  <a:pt x="9475364" y="4506346"/>
                  <a:pt x="9109391" y="4716599"/>
                  <a:pt x="8719522" y="4888463"/>
                </a:cubicBezTo>
                <a:cubicBezTo>
                  <a:pt x="8388126" y="5034394"/>
                  <a:pt x="8044526" y="5145368"/>
                  <a:pt x="7693808" y="5234223"/>
                </a:cubicBezTo>
                <a:cubicBezTo>
                  <a:pt x="7495123" y="5285070"/>
                  <a:pt x="7294022" y="5324223"/>
                  <a:pt x="7092669" y="5363248"/>
                </a:cubicBezTo>
                <a:cubicBezTo>
                  <a:pt x="6809577" y="5418035"/>
                  <a:pt x="6527120" y="5474730"/>
                  <a:pt x="6240978" y="5507272"/>
                </a:cubicBezTo>
                <a:cubicBezTo>
                  <a:pt x="5982166" y="5536509"/>
                  <a:pt x="5722845" y="5554814"/>
                  <a:pt x="5462508" y="5559010"/>
                </a:cubicBezTo>
                <a:cubicBezTo>
                  <a:pt x="5103782" y="5564730"/>
                  <a:pt x="4744928" y="5576298"/>
                  <a:pt x="4386329" y="5548839"/>
                </a:cubicBezTo>
                <a:cubicBezTo>
                  <a:pt x="4089394" y="5527103"/>
                  <a:pt x="3793960" y="5488344"/>
                  <a:pt x="3501461" y="5432782"/>
                </a:cubicBezTo>
                <a:cubicBezTo>
                  <a:pt x="3204247" y="5374930"/>
                  <a:pt x="2911229" y="5297299"/>
                  <a:pt x="2624348" y="5200409"/>
                </a:cubicBezTo>
                <a:cubicBezTo>
                  <a:pt x="2488841" y="5154775"/>
                  <a:pt x="2358417" y="5094775"/>
                  <a:pt x="2221385" y="5053589"/>
                </a:cubicBezTo>
                <a:cubicBezTo>
                  <a:pt x="1859988" y="4945157"/>
                  <a:pt x="1506856" y="4815878"/>
                  <a:pt x="1173934" y="4636388"/>
                </a:cubicBezTo>
                <a:cubicBezTo>
                  <a:pt x="900250" y="4488931"/>
                  <a:pt x="647539" y="4313508"/>
                  <a:pt x="438176" y="4080883"/>
                </a:cubicBezTo>
                <a:cubicBezTo>
                  <a:pt x="146695" y="3757114"/>
                  <a:pt x="3178" y="3378811"/>
                  <a:pt x="18687" y="2942161"/>
                </a:cubicBezTo>
                <a:cubicBezTo>
                  <a:pt x="19582" y="2904814"/>
                  <a:pt x="13236" y="2867645"/>
                  <a:pt x="0" y="2832713"/>
                </a:cubicBezTo>
                <a:lnTo>
                  <a:pt x="0" y="2747290"/>
                </a:lnTo>
                <a:cubicBezTo>
                  <a:pt x="13474" y="2720341"/>
                  <a:pt x="10296" y="2690468"/>
                  <a:pt x="14746" y="2661993"/>
                </a:cubicBezTo>
                <a:cubicBezTo>
                  <a:pt x="54533" y="2409665"/>
                  <a:pt x="152923" y="2181106"/>
                  <a:pt x="292753" y="1968947"/>
                </a:cubicBezTo>
                <a:cubicBezTo>
                  <a:pt x="464108" y="1708991"/>
                  <a:pt x="680970" y="1491747"/>
                  <a:pt x="923893" y="1299417"/>
                </a:cubicBezTo>
                <a:cubicBezTo>
                  <a:pt x="1263678" y="1030182"/>
                  <a:pt x="1638930" y="820945"/>
                  <a:pt x="2035538" y="648828"/>
                </a:cubicBezTo>
                <a:cubicBezTo>
                  <a:pt x="2521001" y="438575"/>
                  <a:pt x="3025660" y="291755"/>
                  <a:pt x="3545571" y="196289"/>
                </a:cubicBezTo>
                <a:cubicBezTo>
                  <a:pt x="4094899" y="95674"/>
                  <a:pt x="4653670" y="56116"/>
                  <a:pt x="5211705" y="78323"/>
                </a:cubicBezTo>
                <a:cubicBezTo>
                  <a:pt x="5297128" y="81756"/>
                  <a:pt x="5383313" y="88620"/>
                  <a:pt x="5467720" y="77052"/>
                </a:cubicBezTo>
                <a:cubicBezTo>
                  <a:pt x="5669076" y="49467"/>
                  <a:pt x="5870557" y="24299"/>
                  <a:pt x="6073564" y="11840"/>
                </a:cubicBezTo>
                <a:cubicBezTo>
                  <a:pt x="6195374" y="4340"/>
                  <a:pt x="6316955" y="320"/>
                  <a:pt x="6438297" y="19"/>
                </a:cubicBez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hasCustomPrompt="1"/>
          </p:nvPr>
        </p:nvSpPr>
        <p:spPr>
          <a:xfrm>
            <a:off x="2066544" y="1911096"/>
            <a:ext cx="8055864" cy="2075688"/>
          </a:xfrm>
        </p:spPr>
        <p:txBody>
          <a:bodyPr anchor="b"/>
          <a:lstStyle>
            <a:lvl1pPr algn="ctr">
              <a:defRPr sz="8000">
                <a:solidFill>
                  <a:schemeClr val="bg1"/>
                </a:solidFill>
              </a:defRPr>
            </a:lvl1pPr>
          </a:lstStyle>
          <a:p>
            <a:r>
              <a:rPr lang="en-US" dirty="0"/>
              <a:t>Title</a:t>
            </a:r>
          </a:p>
        </p:txBody>
      </p:sp>
      <p:sp>
        <p:nvSpPr>
          <p:cNvPr id="11" name="Rectangle 6">
            <a:extLst>
              <a:ext uri="{FF2B5EF4-FFF2-40B4-BE49-F238E27FC236}">
                <a16:creationId xmlns:a16="http://schemas.microsoft.com/office/drawing/2014/main" id="{EC686F5F-8990-4C72-9CE5-9517854EA994}"/>
              </a:ext>
            </a:extLst>
          </p:cNvPr>
          <p:cNvSpPr/>
          <p:nvPr userDrawn="1"/>
        </p:nvSpPr>
        <p:spPr>
          <a:xfrm>
            <a:off x="3974206" y="417349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2">
            <a:extLst>
              <a:ext uri="{FF2B5EF4-FFF2-40B4-BE49-F238E27FC236}">
                <a16:creationId xmlns:a16="http://schemas.microsoft.com/office/drawing/2014/main" id="{1BBF36E3-BC05-42D6-BE88-CFA8276D6AAD}"/>
              </a:ext>
            </a:extLst>
          </p:cNvPr>
          <p:cNvSpPr>
            <a:spLocks noGrp="1"/>
          </p:cNvSpPr>
          <p:nvPr>
            <p:ph type="body" sz="quarter" idx="13" hasCustomPrompt="1"/>
          </p:nvPr>
        </p:nvSpPr>
        <p:spPr>
          <a:xfrm>
            <a:off x="3227832" y="4352544"/>
            <a:ext cx="5733288" cy="932688"/>
          </a:xfrm>
        </p:spPr>
        <p:txBody>
          <a:bodyPr/>
          <a:lstStyle>
            <a:lvl1pPr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p>
        </p:txBody>
      </p:sp>
    </p:spTree>
    <p:extLst>
      <p:ext uri="{BB962C8B-B14F-4D97-AF65-F5344CB8AC3E}">
        <p14:creationId xmlns:p14="http://schemas.microsoft.com/office/powerpoint/2010/main" val="2915773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768096" y="365125"/>
            <a:ext cx="10515600" cy="1325563"/>
          </a:xfrm>
        </p:spPr>
        <p:txBody>
          <a:bodyPr/>
          <a:lstStyle>
            <a:lvl1pPr>
              <a:defRPr sz="5400"/>
            </a:lvl1pPr>
          </a:lstStyle>
          <a:p>
            <a:r>
              <a:rPr lang="en-US"/>
              <a:t>Click to edit Master title style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2075688"/>
            <a:ext cx="10515600" cy="4105656"/>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552069 w 10515600"/>
              <a:gd name="connsiteY1" fmla="*/ 0 h 27432"/>
              <a:gd name="connsiteX2" fmla="*/ 893826 w 10515600"/>
              <a:gd name="connsiteY2" fmla="*/ 0 h 27432"/>
              <a:gd name="connsiteX3" fmla="*/ 1761363 w 10515600"/>
              <a:gd name="connsiteY3" fmla="*/ 0 h 27432"/>
              <a:gd name="connsiteX4" fmla="*/ 2313432 w 10515600"/>
              <a:gd name="connsiteY4" fmla="*/ 0 h 27432"/>
              <a:gd name="connsiteX5" fmla="*/ 2865501 w 10515600"/>
              <a:gd name="connsiteY5" fmla="*/ 0 h 27432"/>
              <a:gd name="connsiteX6" fmla="*/ 3733038 w 10515600"/>
              <a:gd name="connsiteY6" fmla="*/ 0 h 27432"/>
              <a:gd name="connsiteX7" fmla="*/ 4179951 w 10515600"/>
              <a:gd name="connsiteY7" fmla="*/ 0 h 27432"/>
              <a:gd name="connsiteX8" fmla="*/ 5047488 w 10515600"/>
              <a:gd name="connsiteY8" fmla="*/ 0 h 27432"/>
              <a:gd name="connsiteX9" fmla="*/ 5915025 w 10515600"/>
              <a:gd name="connsiteY9" fmla="*/ 0 h 27432"/>
              <a:gd name="connsiteX10" fmla="*/ 6572250 w 10515600"/>
              <a:gd name="connsiteY10" fmla="*/ 0 h 27432"/>
              <a:gd name="connsiteX11" fmla="*/ 7439787 w 10515600"/>
              <a:gd name="connsiteY11" fmla="*/ 0 h 27432"/>
              <a:gd name="connsiteX12" fmla="*/ 7991856 w 10515600"/>
              <a:gd name="connsiteY12" fmla="*/ 0 h 27432"/>
              <a:gd name="connsiteX13" fmla="*/ 8543925 w 10515600"/>
              <a:gd name="connsiteY13" fmla="*/ 0 h 27432"/>
              <a:gd name="connsiteX14" fmla="*/ 9306306 w 10515600"/>
              <a:gd name="connsiteY14" fmla="*/ 0 h 27432"/>
              <a:gd name="connsiteX15" fmla="*/ 9858375 w 10515600"/>
              <a:gd name="connsiteY15" fmla="*/ 0 h 27432"/>
              <a:gd name="connsiteX16" fmla="*/ 10515600 w 10515600"/>
              <a:gd name="connsiteY16" fmla="*/ 0 h 27432"/>
              <a:gd name="connsiteX17" fmla="*/ 10515600 w 10515600"/>
              <a:gd name="connsiteY17" fmla="*/ 27432 h 27432"/>
              <a:gd name="connsiteX18" fmla="*/ 9753219 w 10515600"/>
              <a:gd name="connsiteY18" fmla="*/ 27432 h 27432"/>
              <a:gd name="connsiteX19" fmla="*/ 9411462 w 10515600"/>
              <a:gd name="connsiteY19" fmla="*/ 27432 h 27432"/>
              <a:gd name="connsiteX20" fmla="*/ 8964549 w 10515600"/>
              <a:gd name="connsiteY20" fmla="*/ 27432 h 27432"/>
              <a:gd name="connsiteX21" fmla="*/ 8097012 w 10515600"/>
              <a:gd name="connsiteY21" fmla="*/ 27432 h 27432"/>
              <a:gd name="connsiteX22" fmla="*/ 7439787 w 10515600"/>
              <a:gd name="connsiteY22" fmla="*/ 27432 h 27432"/>
              <a:gd name="connsiteX23" fmla="*/ 6992874 w 10515600"/>
              <a:gd name="connsiteY23" fmla="*/ 27432 h 27432"/>
              <a:gd name="connsiteX24" fmla="*/ 6335649 w 10515600"/>
              <a:gd name="connsiteY24" fmla="*/ 27432 h 27432"/>
              <a:gd name="connsiteX25" fmla="*/ 5993892 w 10515600"/>
              <a:gd name="connsiteY25" fmla="*/ 27432 h 27432"/>
              <a:gd name="connsiteX26" fmla="*/ 5652135 w 10515600"/>
              <a:gd name="connsiteY26" fmla="*/ 27432 h 27432"/>
              <a:gd name="connsiteX27" fmla="*/ 4994910 w 10515600"/>
              <a:gd name="connsiteY27" fmla="*/ 27432 h 27432"/>
              <a:gd name="connsiteX28" fmla="*/ 4547997 w 10515600"/>
              <a:gd name="connsiteY28" fmla="*/ 27432 h 27432"/>
              <a:gd name="connsiteX29" fmla="*/ 3785616 w 10515600"/>
              <a:gd name="connsiteY29" fmla="*/ 27432 h 27432"/>
              <a:gd name="connsiteX30" fmla="*/ 3338703 w 10515600"/>
              <a:gd name="connsiteY30" fmla="*/ 27432 h 27432"/>
              <a:gd name="connsiteX31" fmla="*/ 2576322 w 10515600"/>
              <a:gd name="connsiteY31" fmla="*/ 27432 h 27432"/>
              <a:gd name="connsiteX32" fmla="*/ 2234565 w 10515600"/>
              <a:gd name="connsiteY32" fmla="*/ 27432 h 27432"/>
              <a:gd name="connsiteX33" fmla="*/ 1472184 w 10515600"/>
              <a:gd name="connsiteY33" fmla="*/ 27432 h 27432"/>
              <a:gd name="connsiteX34" fmla="*/ 1025271 w 10515600"/>
              <a:gd name="connsiteY34" fmla="*/ 27432 h 27432"/>
              <a:gd name="connsiteX35" fmla="*/ 683514 w 10515600"/>
              <a:gd name="connsiteY35" fmla="*/ 27432 h 27432"/>
              <a:gd name="connsiteX36" fmla="*/ 0 w 10515600"/>
              <a:gd name="connsiteY36" fmla="*/ 27432 h 27432"/>
              <a:gd name="connsiteX37" fmla="*/ 0 w 10515600"/>
              <a:gd name="connsiteY37"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515600" h="27432"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no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876438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76F9E1DA-21B7-46CB-A98B-FA0C2179E1DE}"/>
              </a:ext>
            </a:extLst>
          </p:cNvPr>
          <p:cNvSpPr/>
          <p:nvPr userDrawn="1"/>
        </p:nvSpPr>
        <p:spPr>
          <a:xfrm>
            <a:off x="0" y="1"/>
            <a:ext cx="12192000" cy="6054983"/>
          </a:xfrm>
          <a:custGeom>
            <a:avLst/>
            <a:gdLst>
              <a:gd name="connsiteX0" fmla="*/ 6788003 w 12188952"/>
              <a:gd name="connsiteY0" fmla="*/ 5986774 h 6054983"/>
              <a:gd name="connsiteX1" fmla="*/ 6787005 w 12188952"/>
              <a:gd name="connsiteY1" fmla="*/ 5986852 h 6054983"/>
              <a:gd name="connsiteX2" fmla="*/ 6786779 w 12188952"/>
              <a:gd name="connsiteY2" fmla="*/ 5987386 h 6054983"/>
              <a:gd name="connsiteX3" fmla="*/ 0 w 12188952"/>
              <a:gd name="connsiteY3" fmla="*/ 0 h 6054983"/>
              <a:gd name="connsiteX4" fmla="*/ 12188952 w 12188952"/>
              <a:gd name="connsiteY4" fmla="*/ 0 h 6054983"/>
              <a:gd name="connsiteX5" fmla="*/ 12188952 w 12188952"/>
              <a:gd name="connsiteY5" fmla="*/ 5092539 h 6054983"/>
              <a:gd name="connsiteX6" fmla="*/ 12058081 w 12188952"/>
              <a:gd name="connsiteY6" fmla="*/ 5131579 h 6054983"/>
              <a:gd name="connsiteX7" fmla="*/ 11673881 w 12188952"/>
              <a:gd name="connsiteY7" fmla="*/ 5235154 h 6054983"/>
              <a:gd name="connsiteX8" fmla="*/ 10422749 w 12188952"/>
              <a:gd name="connsiteY8" fmla="*/ 5518693 h 6054983"/>
              <a:gd name="connsiteX9" fmla="*/ 9421666 w 12188952"/>
              <a:gd name="connsiteY9" fmla="*/ 5693855 h 6054983"/>
              <a:gd name="connsiteX10" fmla="*/ 8456304 w 12188952"/>
              <a:gd name="connsiteY10" fmla="*/ 5827556 h 6054983"/>
              <a:gd name="connsiteX11" fmla="*/ 7714041 w 12188952"/>
              <a:gd name="connsiteY11" fmla="*/ 5907503 h 6054983"/>
              <a:gd name="connsiteX12" fmla="*/ 6949978 w 12188952"/>
              <a:gd name="connsiteY12" fmla="*/ 5973283 h 6054983"/>
              <a:gd name="connsiteX13" fmla="*/ 6934569 w 12188952"/>
              <a:gd name="connsiteY13" fmla="*/ 5975354 h 6054983"/>
              <a:gd name="connsiteX14" fmla="*/ 6788750 w 12188952"/>
              <a:gd name="connsiteY14" fmla="*/ 5986715 h 6054983"/>
              <a:gd name="connsiteX15" fmla="*/ 6798241 w 12188952"/>
              <a:gd name="connsiteY15" fmla="*/ 5988535 h 6054983"/>
              <a:gd name="connsiteX16" fmla="*/ 6833723 w 12188952"/>
              <a:gd name="connsiteY16" fmla="*/ 5986828 h 6054983"/>
              <a:gd name="connsiteX17" fmla="*/ 6882282 w 12188952"/>
              <a:gd name="connsiteY17" fmla="*/ 5983850 h 6054983"/>
              <a:gd name="connsiteX18" fmla="*/ 7576876 w 12188952"/>
              <a:gd name="connsiteY18" fmla="*/ 5951323 h 6054983"/>
              <a:gd name="connsiteX19" fmla="*/ 8621689 w 12188952"/>
              <a:gd name="connsiteY19" fmla="*/ 5864426 h 6054983"/>
              <a:gd name="connsiteX20" fmla="*/ 9477600 w 12188952"/>
              <a:gd name="connsiteY20" fmla="*/ 5760520 h 6054983"/>
              <a:gd name="connsiteX21" fmla="*/ 10626651 w 12188952"/>
              <a:gd name="connsiteY21" fmla="*/ 5566363 h 6054983"/>
              <a:gd name="connsiteX22" fmla="*/ 11995498 w 12188952"/>
              <a:gd name="connsiteY22" fmla="*/ 5240369 h 6054983"/>
              <a:gd name="connsiteX23" fmla="*/ 12188952 w 12188952"/>
              <a:gd name="connsiteY23" fmla="*/ 5183370 h 6054983"/>
              <a:gd name="connsiteX24" fmla="*/ 12188952 w 12188952"/>
              <a:gd name="connsiteY24" fmla="*/ 5238107 h 6054983"/>
              <a:gd name="connsiteX25" fmla="*/ 11826300 w 12188952"/>
              <a:gd name="connsiteY25" fmla="*/ 5343406 h 6054983"/>
              <a:gd name="connsiteX26" fmla="*/ 10936448 w 12188952"/>
              <a:gd name="connsiteY26" fmla="*/ 5557921 h 6054983"/>
              <a:gd name="connsiteX27" fmla="*/ 9983034 w 12188952"/>
              <a:gd name="connsiteY27" fmla="*/ 5737926 h 6054983"/>
              <a:gd name="connsiteX28" fmla="*/ 9184585 w 12188952"/>
              <a:gd name="connsiteY28" fmla="*/ 5853873 h 6054983"/>
              <a:gd name="connsiteX29" fmla="*/ 8576053 w 12188952"/>
              <a:gd name="connsiteY29" fmla="*/ 5923392 h 6054983"/>
              <a:gd name="connsiteX30" fmla="*/ 7862392 w 12188952"/>
              <a:gd name="connsiteY30" fmla="*/ 5984843 h 6054983"/>
              <a:gd name="connsiteX31" fmla="*/ 6933768 w 12188952"/>
              <a:gd name="connsiteY31" fmla="*/ 6036237 h 6054983"/>
              <a:gd name="connsiteX32" fmla="*/ 6476130 w 12188952"/>
              <a:gd name="connsiteY32" fmla="*/ 6050140 h 6054983"/>
              <a:gd name="connsiteX33" fmla="*/ 6360703 w 12188952"/>
              <a:gd name="connsiteY33" fmla="*/ 6054983 h 6054983"/>
              <a:gd name="connsiteX34" fmla="*/ 6055614 w 12188952"/>
              <a:gd name="connsiteY34" fmla="*/ 6054983 h 6054983"/>
              <a:gd name="connsiteX35" fmla="*/ 5976289 w 12188952"/>
              <a:gd name="connsiteY35" fmla="*/ 6050389 h 6054983"/>
              <a:gd name="connsiteX36" fmla="*/ 5263770 w 12188952"/>
              <a:gd name="connsiteY36" fmla="*/ 6014140 h 6054983"/>
              <a:gd name="connsiteX37" fmla="*/ 4345190 w 12188952"/>
              <a:gd name="connsiteY37" fmla="*/ 5952070 h 6054983"/>
              <a:gd name="connsiteX38" fmla="*/ 3372201 w 12188952"/>
              <a:gd name="connsiteY38" fmla="*/ 5853501 h 6054983"/>
              <a:gd name="connsiteX39" fmla="*/ 2361582 w 12188952"/>
              <a:gd name="connsiteY39" fmla="*/ 5734574 h 6054983"/>
              <a:gd name="connsiteX40" fmla="*/ 1232869 w 12188952"/>
              <a:gd name="connsiteY40" fmla="*/ 5561398 h 6054983"/>
              <a:gd name="connsiteX41" fmla="*/ 68483 w 12188952"/>
              <a:gd name="connsiteY41" fmla="*/ 5321691 h 6054983"/>
              <a:gd name="connsiteX42" fmla="*/ 0 w 12188952"/>
              <a:gd name="connsiteY42" fmla="*/ 5304336 h 6054983"/>
              <a:gd name="connsiteX43" fmla="*/ 0 w 12188952"/>
              <a:gd name="connsiteY43" fmla="*/ 5247847 h 6054983"/>
              <a:gd name="connsiteX44" fmla="*/ 72423 w 12188952"/>
              <a:gd name="connsiteY44" fmla="*/ 5266624 h 6054983"/>
              <a:gd name="connsiteX45" fmla="*/ 600566 w 12188952"/>
              <a:gd name="connsiteY45" fmla="*/ 5384994 h 6054983"/>
              <a:gd name="connsiteX46" fmla="*/ 1769069 w 12188952"/>
              <a:gd name="connsiteY46" fmla="*/ 5595162 h 6054983"/>
              <a:gd name="connsiteX47" fmla="*/ 2612900 w 12188952"/>
              <a:gd name="connsiteY47" fmla="*/ 5712104 h 6054983"/>
              <a:gd name="connsiteX48" fmla="*/ 2580488 w 12188952"/>
              <a:gd name="connsiteY48" fmla="*/ 5702173 h 6054983"/>
              <a:gd name="connsiteX49" fmla="*/ 1112357 w 12188952"/>
              <a:gd name="connsiteY49" fmla="*/ 5369476 h 6054983"/>
              <a:gd name="connsiteX50" fmla="*/ 420307 w 12188952"/>
              <a:gd name="connsiteY50" fmla="*/ 5170043 h 6054983"/>
              <a:gd name="connsiteX51" fmla="*/ 0 w 12188952"/>
              <a:gd name="connsiteY51" fmla="*/ 5031126 h 605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88952" h="6054983">
                <a:moveTo>
                  <a:pt x="6788003" y="5986774"/>
                </a:moveTo>
                <a:lnTo>
                  <a:pt x="6787005" y="5986852"/>
                </a:lnTo>
                <a:lnTo>
                  <a:pt x="6786779" y="5987386"/>
                </a:lnTo>
                <a:close/>
                <a:moveTo>
                  <a:pt x="0" y="0"/>
                </a:moveTo>
                <a:lnTo>
                  <a:pt x="12188952" y="0"/>
                </a:lnTo>
                <a:lnTo>
                  <a:pt x="12188952" y="5092539"/>
                </a:lnTo>
                <a:lnTo>
                  <a:pt x="12058081" y="5131579"/>
                </a:lnTo>
                <a:cubicBezTo>
                  <a:pt x="11930517" y="5167793"/>
                  <a:pt x="11802439" y="5202322"/>
                  <a:pt x="11673881" y="5235154"/>
                </a:cubicBezTo>
                <a:cubicBezTo>
                  <a:pt x="11259973" y="5342661"/>
                  <a:pt x="10842632" y="5436263"/>
                  <a:pt x="10422749" y="5518693"/>
                </a:cubicBezTo>
                <a:cubicBezTo>
                  <a:pt x="10090287" y="5583904"/>
                  <a:pt x="9756593" y="5642301"/>
                  <a:pt x="9421666" y="5693855"/>
                </a:cubicBezTo>
                <a:cubicBezTo>
                  <a:pt x="9100721" y="5743512"/>
                  <a:pt x="8778938" y="5788079"/>
                  <a:pt x="8456304" y="5827556"/>
                </a:cubicBezTo>
                <a:cubicBezTo>
                  <a:pt x="8209307" y="5857722"/>
                  <a:pt x="7961801" y="5883295"/>
                  <a:pt x="7714041" y="5907503"/>
                </a:cubicBezTo>
                <a:lnTo>
                  <a:pt x="6949978" y="5973283"/>
                </a:lnTo>
                <a:lnTo>
                  <a:pt x="6934569" y="5975354"/>
                </a:lnTo>
                <a:lnTo>
                  <a:pt x="6788750" y="5986715"/>
                </a:lnTo>
                <a:lnTo>
                  <a:pt x="6798241" y="5988535"/>
                </a:lnTo>
                <a:cubicBezTo>
                  <a:pt x="6809920" y="5989001"/>
                  <a:pt x="6822028" y="5986828"/>
                  <a:pt x="6833723" y="5986828"/>
                </a:cubicBezTo>
                <a:cubicBezTo>
                  <a:pt x="6849867" y="5986828"/>
                  <a:pt x="6866012" y="5984221"/>
                  <a:pt x="6882282" y="5983850"/>
                </a:cubicBezTo>
                <a:cubicBezTo>
                  <a:pt x="7114026" y="5978388"/>
                  <a:pt x="7345514" y="5966221"/>
                  <a:pt x="7576876" y="5951323"/>
                </a:cubicBezTo>
                <a:cubicBezTo>
                  <a:pt x="7925570" y="5928855"/>
                  <a:pt x="8274011" y="5900676"/>
                  <a:pt x="8621689" y="5864426"/>
                </a:cubicBezTo>
                <a:cubicBezTo>
                  <a:pt x="8907712" y="5835128"/>
                  <a:pt x="9193011" y="5800493"/>
                  <a:pt x="9477600" y="5760520"/>
                </a:cubicBezTo>
                <a:cubicBezTo>
                  <a:pt x="9862435" y="5706146"/>
                  <a:pt x="10245452" y="5641432"/>
                  <a:pt x="10626651" y="5566363"/>
                </a:cubicBezTo>
                <a:cubicBezTo>
                  <a:pt x="11087341" y="5475243"/>
                  <a:pt x="11544088" y="5367737"/>
                  <a:pt x="11995498" y="5240369"/>
                </a:cubicBezTo>
                <a:lnTo>
                  <a:pt x="12188952" y="5183370"/>
                </a:lnTo>
                <a:lnTo>
                  <a:pt x="12188952" y="5238107"/>
                </a:lnTo>
                <a:lnTo>
                  <a:pt x="11826300" y="5343406"/>
                </a:lnTo>
                <a:cubicBezTo>
                  <a:pt x="11531885" y="5423103"/>
                  <a:pt x="11235310" y="5493989"/>
                  <a:pt x="10936448" y="5557921"/>
                </a:cubicBezTo>
                <a:cubicBezTo>
                  <a:pt x="10620168" y="5625703"/>
                  <a:pt x="10302365" y="5685700"/>
                  <a:pt x="9983034" y="5737926"/>
                </a:cubicBezTo>
                <a:cubicBezTo>
                  <a:pt x="9717606" y="5781375"/>
                  <a:pt x="9451451" y="5820020"/>
                  <a:pt x="9184585" y="5853873"/>
                </a:cubicBezTo>
                <a:cubicBezTo>
                  <a:pt x="8981951" y="5879447"/>
                  <a:pt x="8779319" y="5903530"/>
                  <a:pt x="8576053" y="5923392"/>
                </a:cubicBezTo>
                <a:cubicBezTo>
                  <a:pt x="8338462" y="5946112"/>
                  <a:pt x="8100618" y="5967587"/>
                  <a:pt x="7862392" y="5984843"/>
                </a:cubicBezTo>
                <a:cubicBezTo>
                  <a:pt x="7553105" y="6007187"/>
                  <a:pt x="7243690" y="6025065"/>
                  <a:pt x="6933768" y="6036237"/>
                </a:cubicBezTo>
                <a:cubicBezTo>
                  <a:pt x="6781221" y="6041700"/>
                  <a:pt x="6628676" y="6045548"/>
                  <a:pt x="6476130" y="6050140"/>
                </a:cubicBezTo>
                <a:cubicBezTo>
                  <a:pt x="6437585" y="6048056"/>
                  <a:pt x="6398929" y="6049681"/>
                  <a:pt x="6360703" y="6054983"/>
                </a:cubicBezTo>
                <a:lnTo>
                  <a:pt x="6055614" y="6054983"/>
                </a:lnTo>
                <a:lnTo>
                  <a:pt x="5976289" y="6050389"/>
                </a:lnTo>
                <a:cubicBezTo>
                  <a:pt x="5738826" y="6037976"/>
                  <a:pt x="5501363" y="6024197"/>
                  <a:pt x="5263770" y="6014140"/>
                </a:cubicBezTo>
                <a:cubicBezTo>
                  <a:pt x="4957027" y="6001724"/>
                  <a:pt x="4650663" y="5981244"/>
                  <a:pt x="4345190" y="5952070"/>
                </a:cubicBezTo>
                <a:cubicBezTo>
                  <a:pt x="4020648" y="5921158"/>
                  <a:pt x="3696870" y="5886523"/>
                  <a:pt x="3372201" y="5853501"/>
                </a:cubicBezTo>
                <a:cubicBezTo>
                  <a:pt x="3034653" y="5819239"/>
                  <a:pt x="2697781" y="5779600"/>
                  <a:pt x="2361582" y="5734574"/>
                </a:cubicBezTo>
                <a:cubicBezTo>
                  <a:pt x="1984196" y="5684421"/>
                  <a:pt x="1607962" y="5626695"/>
                  <a:pt x="1232869" y="5561398"/>
                </a:cubicBezTo>
                <a:cubicBezTo>
                  <a:pt x="841970" y="5492685"/>
                  <a:pt x="453644" y="5414197"/>
                  <a:pt x="68483" y="5321691"/>
                </a:cubicBezTo>
                <a:lnTo>
                  <a:pt x="0" y="5304336"/>
                </a:lnTo>
                <a:lnTo>
                  <a:pt x="0" y="5247847"/>
                </a:lnTo>
                <a:lnTo>
                  <a:pt x="72423" y="5266624"/>
                </a:lnTo>
                <a:cubicBezTo>
                  <a:pt x="247899" y="5308802"/>
                  <a:pt x="424058" y="5348062"/>
                  <a:pt x="600566" y="5384994"/>
                </a:cubicBezTo>
                <a:cubicBezTo>
                  <a:pt x="988032" y="5465808"/>
                  <a:pt x="1377788" y="5534706"/>
                  <a:pt x="1769069" y="5595162"/>
                </a:cubicBezTo>
                <a:cubicBezTo>
                  <a:pt x="2051913" y="5638738"/>
                  <a:pt x="2335141" y="5678835"/>
                  <a:pt x="2612900" y="5712104"/>
                </a:cubicBezTo>
                <a:cubicBezTo>
                  <a:pt x="2604892" y="5714711"/>
                  <a:pt x="2593962" y="5704655"/>
                  <a:pt x="2580488" y="5702173"/>
                </a:cubicBezTo>
                <a:cubicBezTo>
                  <a:pt x="2086656" y="5610221"/>
                  <a:pt x="1597284" y="5499328"/>
                  <a:pt x="1112357" y="5369476"/>
                </a:cubicBezTo>
                <a:cubicBezTo>
                  <a:pt x="880233" y="5307405"/>
                  <a:pt x="649550" y="5240927"/>
                  <a:pt x="420307" y="5170043"/>
                </a:cubicBezTo>
                <a:lnTo>
                  <a:pt x="0" y="503112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1527048" y="932688"/>
            <a:ext cx="9144000" cy="2523744"/>
          </a:xfrm>
        </p:spPr>
        <p:txBody>
          <a:bodyPr anchor="b"/>
          <a:lstStyle>
            <a:lvl1pPr algn="ctr">
              <a:defRPr sz="6000">
                <a:solidFill>
                  <a:schemeClr val="bg1"/>
                </a:solidFill>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lvl1pPr>
              <a:defRPr>
                <a:solidFill>
                  <a:schemeClr val="tx1"/>
                </a:solidFill>
              </a:defRPr>
            </a:lvl1p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lvl1pPr>
              <a:defRPr>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lvl1pPr>
              <a:defRPr>
                <a:solidFill>
                  <a:schemeClr val="tx1"/>
                </a:solidFill>
              </a:defRPr>
            </a:lvl1pPr>
          </a:lstStyle>
          <a:p>
            <a:fld id="{2C18C1E5-FB55-42F5-BD6D-9CC153FCDBE6}" type="slidenum">
              <a:rPr lang="en-US" smtClean="0"/>
              <a:pPr/>
              <a:t>‹#›</a:t>
            </a:fld>
            <a:endParaRPr lang="en-US" dirty="0"/>
          </a:p>
        </p:txBody>
      </p:sp>
      <p:sp>
        <p:nvSpPr>
          <p:cNvPr id="12" name="Rectangle 11">
            <a:extLst>
              <a:ext uri="{FF2B5EF4-FFF2-40B4-BE49-F238E27FC236}">
                <a16:creationId xmlns:a16="http://schemas.microsoft.com/office/drawing/2014/main" id="{9474AF53-8E5D-4CC4-B341-32DDBD4237D3}"/>
              </a:ext>
            </a:extLst>
          </p:cNvPr>
          <p:cNvSpPr/>
          <p:nvPr userDrawn="1"/>
        </p:nvSpPr>
        <p:spPr>
          <a:xfrm>
            <a:off x="3974206" y="3542284"/>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2">
            <a:extLst>
              <a:ext uri="{FF2B5EF4-FFF2-40B4-BE49-F238E27FC236}">
                <a16:creationId xmlns:a16="http://schemas.microsoft.com/office/drawing/2014/main" id="{D9470D2B-C603-4551-B51F-8216C72B2DD5}"/>
              </a:ext>
            </a:extLst>
          </p:cNvPr>
          <p:cNvSpPr>
            <a:spLocks noGrp="1"/>
          </p:cNvSpPr>
          <p:nvPr>
            <p:ph type="body" sz="quarter" idx="13" hasCustomPrompt="1"/>
          </p:nvPr>
        </p:nvSpPr>
        <p:spPr>
          <a:xfrm>
            <a:off x="1527048" y="3694176"/>
            <a:ext cx="9144000" cy="1627632"/>
          </a:xfrm>
        </p:spPr>
        <p:txBody>
          <a:bodyPr/>
          <a:lstStyle>
            <a:lvl1pPr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p>
        </p:txBody>
      </p:sp>
    </p:spTree>
    <p:extLst>
      <p:ext uri="{BB962C8B-B14F-4D97-AF65-F5344CB8AC3E}">
        <p14:creationId xmlns:p14="http://schemas.microsoft.com/office/powerpoint/2010/main" val="3744367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BCD35F50-8168-4166-90C4-6A55BA443EBF}"/>
              </a:ext>
            </a:extLst>
          </p:cNvPr>
          <p:cNvSpPr>
            <a:spLocks noGrp="1"/>
          </p:cNvSpPr>
          <p:nvPr>
            <p:ph type="pic" sz="quarter" idx="16"/>
          </p:nvPr>
        </p:nvSpPr>
        <p:spPr>
          <a:xfrm>
            <a:off x="7732109" y="3063095"/>
            <a:ext cx="1463039" cy="1479810"/>
          </a:xfrm>
          <a:custGeom>
            <a:avLst/>
            <a:gdLst>
              <a:gd name="connsiteX0" fmla="*/ 866622 w 1463039"/>
              <a:gd name="connsiteY0" fmla="*/ 571 h 1479810"/>
              <a:gd name="connsiteX1" fmla="*/ 964706 w 1463039"/>
              <a:gd name="connsiteY1" fmla="*/ 8669 h 1479810"/>
              <a:gd name="connsiteX2" fmla="*/ 1111825 w 1463039"/>
              <a:gd name="connsiteY2" fmla="*/ 8366 h 1479810"/>
              <a:gd name="connsiteX3" fmla="*/ 1290055 w 1463039"/>
              <a:gd name="connsiteY3" fmla="*/ 8730 h 1479810"/>
              <a:gd name="connsiteX4" fmla="*/ 1417397 w 1463039"/>
              <a:gd name="connsiteY4" fmla="*/ 6608 h 1479810"/>
              <a:gd name="connsiteX5" fmla="*/ 1454473 w 1463039"/>
              <a:gd name="connsiteY5" fmla="*/ 5290 h 1479810"/>
              <a:gd name="connsiteX6" fmla="*/ 1449518 w 1463039"/>
              <a:gd name="connsiteY6" fmla="*/ 94305 h 1479810"/>
              <a:gd name="connsiteX7" fmla="*/ 1454054 w 1463039"/>
              <a:gd name="connsiteY7" fmla="*/ 198723 h 1479810"/>
              <a:gd name="connsiteX8" fmla="*/ 1456615 w 1463039"/>
              <a:gd name="connsiteY8" fmla="*/ 391199 h 1479810"/>
              <a:gd name="connsiteX9" fmla="*/ 1452607 w 1463039"/>
              <a:gd name="connsiteY9" fmla="*/ 565102 h 1479810"/>
              <a:gd name="connsiteX10" fmla="*/ 1461012 w 1463039"/>
              <a:gd name="connsiteY10" fmla="*/ 624834 h 1479810"/>
              <a:gd name="connsiteX11" fmla="*/ 1451383 w 1463039"/>
              <a:gd name="connsiteY11" fmla="*/ 907022 h 1479810"/>
              <a:gd name="connsiteX12" fmla="*/ 1452663 w 1463039"/>
              <a:gd name="connsiteY12" fmla="*/ 1009694 h 1479810"/>
              <a:gd name="connsiteX13" fmla="*/ 1456002 w 1463039"/>
              <a:gd name="connsiteY13" fmla="*/ 1096988 h 1479810"/>
              <a:gd name="connsiteX14" fmla="*/ 1453720 w 1463039"/>
              <a:gd name="connsiteY14" fmla="*/ 1174562 h 1479810"/>
              <a:gd name="connsiteX15" fmla="*/ 1461722 w 1463039"/>
              <a:gd name="connsiteY15" fmla="*/ 1280018 h 1479810"/>
              <a:gd name="connsiteX16" fmla="*/ 1463039 w 1463039"/>
              <a:gd name="connsiteY16" fmla="*/ 1330769 h 1479810"/>
              <a:gd name="connsiteX17" fmla="*/ 1463039 w 1463039"/>
              <a:gd name="connsiteY17" fmla="*/ 1433804 h 1479810"/>
              <a:gd name="connsiteX18" fmla="*/ 1458897 w 1463039"/>
              <a:gd name="connsiteY18" fmla="*/ 1471900 h 1479810"/>
              <a:gd name="connsiteX19" fmla="*/ 1458306 w 1463039"/>
              <a:gd name="connsiteY19" fmla="*/ 1476109 h 1479810"/>
              <a:gd name="connsiteX20" fmla="*/ 1456251 w 1463039"/>
              <a:gd name="connsiteY20" fmla="*/ 1476006 h 1479810"/>
              <a:gd name="connsiteX21" fmla="*/ 1358699 w 1463039"/>
              <a:gd name="connsiteY21" fmla="*/ 1478795 h 1479810"/>
              <a:gd name="connsiteX22" fmla="*/ 1337088 w 1463039"/>
              <a:gd name="connsiteY22" fmla="*/ 1479810 h 1479810"/>
              <a:gd name="connsiteX23" fmla="*/ 1199842 w 1463039"/>
              <a:gd name="connsiteY23" fmla="*/ 1479810 h 1479810"/>
              <a:gd name="connsiteX24" fmla="*/ 1178285 w 1463039"/>
              <a:gd name="connsiteY24" fmla="*/ 1478795 h 1479810"/>
              <a:gd name="connsiteX25" fmla="*/ 859950 w 1463039"/>
              <a:gd name="connsiteY25" fmla="*/ 1471898 h 1479810"/>
              <a:gd name="connsiteX26" fmla="*/ 711774 w 1463039"/>
              <a:gd name="connsiteY26" fmla="*/ 1479810 h 1479810"/>
              <a:gd name="connsiteX27" fmla="*/ 637511 w 1463039"/>
              <a:gd name="connsiteY27" fmla="*/ 1479810 h 1479810"/>
              <a:gd name="connsiteX28" fmla="*/ 500700 w 1463039"/>
              <a:gd name="connsiteY28" fmla="*/ 1474455 h 1479810"/>
              <a:gd name="connsiteX29" fmla="*/ 234328 w 1463039"/>
              <a:gd name="connsiteY29" fmla="*/ 1468257 h 1479810"/>
              <a:gd name="connsiteX30" fmla="*/ 183686 w 1463039"/>
              <a:gd name="connsiteY30" fmla="*/ 1476228 h 1479810"/>
              <a:gd name="connsiteX31" fmla="*/ 157756 w 1463039"/>
              <a:gd name="connsiteY31" fmla="*/ 1479810 h 1479810"/>
              <a:gd name="connsiteX32" fmla="*/ 13214 w 1463039"/>
              <a:gd name="connsiteY32" fmla="*/ 1479810 h 1479810"/>
              <a:gd name="connsiteX33" fmla="*/ 15315 w 1463039"/>
              <a:gd name="connsiteY33" fmla="*/ 1462749 h 1479810"/>
              <a:gd name="connsiteX34" fmla="*/ 11891 w 1463039"/>
              <a:gd name="connsiteY34" fmla="*/ 1410409 h 1479810"/>
              <a:gd name="connsiteX35" fmla="*/ 6411 w 1463039"/>
              <a:gd name="connsiteY35" fmla="*/ 1244508 h 1479810"/>
              <a:gd name="connsiteX36" fmla="*/ 6849 w 1463039"/>
              <a:gd name="connsiteY36" fmla="*/ 1119455 h 1479810"/>
              <a:gd name="connsiteX37" fmla="*/ 6849 w 1463039"/>
              <a:gd name="connsiteY37" fmla="*/ 1060773 h 1479810"/>
              <a:gd name="connsiteX38" fmla="*/ 9698 w 1463039"/>
              <a:gd name="connsiteY38" fmla="*/ 982321 h 1479810"/>
              <a:gd name="connsiteX39" fmla="*/ 4219 w 1463039"/>
              <a:gd name="connsiteY39" fmla="*/ 947592 h 1479810"/>
              <a:gd name="connsiteX40" fmla="*/ 6903 w 1463039"/>
              <a:gd name="connsiteY40" fmla="*/ 858680 h 1479810"/>
              <a:gd name="connsiteX41" fmla="*/ 9808 w 1463039"/>
              <a:gd name="connsiteY41" fmla="*/ 755960 h 1479810"/>
              <a:gd name="connsiteX42" fmla="*/ 10247 w 1463039"/>
              <a:gd name="connsiteY42" fmla="*/ 673166 h 1479810"/>
              <a:gd name="connsiteX43" fmla="*/ 11452 w 1463039"/>
              <a:gd name="connsiteY43" fmla="*/ 516733 h 1479810"/>
              <a:gd name="connsiteX44" fmla="*/ 10465 w 1463039"/>
              <a:gd name="connsiteY44" fmla="*/ 425571 h 1479810"/>
              <a:gd name="connsiteX45" fmla="*/ 10465 w 1463039"/>
              <a:gd name="connsiteY45" fmla="*/ 216366 h 1479810"/>
              <a:gd name="connsiteX46" fmla="*/ 10795 w 1463039"/>
              <a:gd name="connsiteY46" fmla="*/ 104023 h 1479810"/>
              <a:gd name="connsiteX47" fmla="*/ 3534 w 1463039"/>
              <a:gd name="connsiteY47" fmla="*/ 20936 h 1479810"/>
              <a:gd name="connsiteX48" fmla="*/ 3924 w 1463039"/>
              <a:gd name="connsiteY48" fmla="*/ 8444 h 1479810"/>
              <a:gd name="connsiteX49" fmla="*/ 72291 w 1463039"/>
              <a:gd name="connsiteY49" fmla="*/ 7146 h 1479810"/>
              <a:gd name="connsiteX50" fmla="*/ 231770 w 1463039"/>
              <a:gd name="connsiteY50" fmla="*/ 4001 h 1479810"/>
              <a:gd name="connsiteX51" fmla="*/ 364602 w 1463039"/>
              <a:gd name="connsiteY51" fmla="*/ 11882 h 1479810"/>
              <a:gd name="connsiteX52" fmla="*/ 768233 w 1463039"/>
              <a:gd name="connsiteY52" fmla="*/ 2061 h 1479810"/>
              <a:gd name="connsiteX53" fmla="*/ 866622 w 1463039"/>
              <a:gd name="connsiteY53" fmla="*/ 571 h 147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463039" h="1479810">
                <a:moveTo>
                  <a:pt x="866622" y="571"/>
                </a:moveTo>
                <a:cubicBezTo>
                  <a:pt x="899405" y="1673"/>
                  <a:pt x="932136" y="4374"/>
                  <a:pt x="964706" y="8669"/>
                </a:cubicBezTo>
                <a:cubicBezTo>
                  <a:pt x="1013529" y="15823"/>
                  <a:pt x="1062766" y="11397"/>
                  <a:pt x="1111825" y="8366"/>
                </a:cubicBezTo>
                <a:cubicBezTo>
                  <a:pt x="1171216" y="4668"/>
                  <a:pt x="1230547" y="2667"/>
                  <a:pt x="1290055" y="8730"/>
                </a:cubicBezTo>
                <a:cubicBezTo>
                  <a:pt x="1332384" y="13094"/>
                  <a:pt x="1374949" y="9033"/>
                  <a:pt x="1417397" y="6608"/>
                </a:cubicBezTo>
                <a:lnTo>
                  <a:pt x="1454473" y="5290"/>
                </a:lnTo>
                <a:lnTo>
                  <a:pt x="1449518" y="94305"/>
                </a:lnTo>
                <a:cubicBezTo>
                  <a:pt x="1449059" y="129134"/>
                  <a:pt x="1450325" y="163951"/>
                  <a:pt x="1454054" y="198723"/>
                </a:cubicBezTo>
                <a:cubicBezTo>
                  <a:pt x="1459999" y="262767"/>
                  <a:pt x="1460856" y="327062"/>
                  <a:pt x="1456615" y="391199"/>
                </a:cubicBezTo>
                <a:cubicBezTo>
                  <a:pt x="1453665" y="449151"/>
                  <a:pt x="1446428" y="507012"/>
                  <a:pt x="1452607" y="565102"/>
                </a:cubicBezTo>
                <a:cubicBezTo>
                  <a:pt x="1454722" y="585089"/>
                  <a:pt x="1459843" y="604710"/>
                  <a:pt x="1461012" y="624834"/>
                </a:cubicBezTo>
                <a:cubicBezTo>
                  <a:pt x="1466578" y="719110"/>
                  <a:pt x="1458229" y="813066"/>
                  <a:pt x="1451383" y="907022"/>
                </a:cubicBezTo>
                <a:cubicBezTo>
                  <a:pt x="1448878" y="941246"/>
                  <a:pt x="1445816" y="975470"/>
                  <a:pt x="1452663" y="1009694"/>
                </a:cubicBezTo>
                <a:cubicBezTo>
                  <a:pt x="1458090" y="1038574"/>
                  <a:pt x="1459209" y="1067889"/>
                  <a:pt x="1456002" y="1096988"/>
                </a:cubicBezTo>
                <a:cubicBezTo>
                  <a:pt x="1452796" y="1122760"/>
                  <a:pt x="1452034" y="1148693"/>
                  <a:pt x="1453720" y="1174562"/>
                </a:cubicBezTo>
                <a:cubicBezTo>
                  <a:pt x="1457199" y="1209699"/>
                  <a:pt x="1459899" y="1244847"/>
                  <a:pt x="1461722" y="1280018"/>
                </a:cubicBezTo>
                <a:lnTo>
                  <a:pt x="1463039" y="1330769"/>
                </a:lnTo>
                <a:lnTo>
                  <a:pt x="1463039" y="1433804"/>
                </a:lnTo>
                <a:lnTo>
                  <a:pt x="1458897" y="1471900"/>
                </a:lnTo>
                <a:lnTo>
                  <a:pt x="1458306" y="1476109"/>
                </a:lnTo>
                <a:lnTo>
                  <a:pt x="1456251" y="1476006"/>
                </a:lnTo>
                <a:cubicBezTo>
                  <a:pt x="1423775" y="1477710"/>
                  <a:pt x="1391236" y="1478252"/>
                  <a:pt x="1358699" y="1478795"/>
                </a:cubicBezTo>
                <a:lnTo>
                  <a:pt x="1337088" y="1479810"/>
                </a:lnTo>
                <a:lnTo>
                  <a:pt x="1199842" y="1479810"/>
                </a:lnTo>
                <a:lnTo>
                  <a:pt x="1178285" y="1478795"/>
                </a:lnTo>
                <a:cubicBezTo>
                  <a:pt x="1072671" y="1461942"/>
                  <a:pt x="965946" y="1459625"/>
                  <a:pt x="859950" y="1471898"/>
                </a:cubicBezTo>
                <a:lnTo>
                  <a:pt x="711774" y="1479810"/>
                </a:lnTo>
                <a:lnTo>
                  <a:pt x="637511" y="1479810"/>
                </a:lnTo>
                <a:lnTo>
                  <a:pt x="500700" y="1474455"/>
                </a:lnTo>
                <a:cubicBezTo>
                  <a:pt x="412071" y="1467172"/>
                  <a:pt x="323261" y="1461748"/>
                  <a:pt x="234328" y="1468257"/>
                </a:cubicBezTo>
                <a:cubicBezTo>
                  <a:pt x="217301" y="1469536"/>
                  <a:pt x="200486" y="1472964"/>
                  <a:pt x="183686" y="1476228"/>
                </a:cubicBezTo>
                <a:lnTo>
                  <a:pt x="157756" y="1479810"/>
                </a:lnTo>
                <a:lnTo>
                  <a:pt x="13214" y="1479810"/>
                </a:lnTo>
                <a:lnTo>
                  <a:pt x="15315" y="1462749"/>
                </a:lnTo>
                <a:cubicBezTo>
                  <a:pt x="16576" y="1445267"/>
                  <a:pt x="16192" y="1427772"/>
                  <a:pt x="11891" y="1410409"/>
                </a:cubicBezTo>
                <a:cubicBezTo>
                  <a:pt x="-1809" y="1355230"/>
                  <a:pt x="931" y="1300104"/>
                  <a:pt x="6411" y="1244508"/>
                </a:cubicBezTo>
                <a:cubicBezTo>
                  <a:pt x="10521" y="1203137"/>
                  <a:pt x="15069" y="1161296"/>
                  <a:pt x="6849" y="1119455"/>
                </a:cubicBezTo>
                <a:cubicBezTo>
                  <a:pt x="3315" y="1100041"/>
                  <a:pt x="3315" y="1080187"/>
                  <a:pt x="6849" y="1060773"/>
                </a:cubicBezTo>
                <a:cubicBezTo>
                  <a:pt x="11123" y="1034622"/>
                  <a:pt x="15178" y="1008733"/>
                  <a:pt x="9698" y="982321"/>
                </a:cubicBezTo>
                <a:cubicBezTo>
                  <a:pt x="7288" y="970815"/>
                  <a:pt x="5480" y="959204"/>
                  <a:pt x="4219" y="947592"/>
                </a:cubicBezTo>
                <a:cubicBezTo>
                  <a:pt x="1709" y="917948"/>
                  <a:pt x="2608" y="888136"/>
                  <a:pt x="6903" y="858680"/>
                </a:cubicBezTo>
                <a:cubicBezTo>
                  <a:pt x="11014" y="824475"/>
                  <a:pt x="4328" y="790061"/>
                  <a:pt x="9808" y="755960"/>
                </a:cubicBezTo>
                <a:cubicBezTo>
                  <a:pt x="13699" y="728497"/>
                  <a:pt x="13847" y="700667"/>
                  <a:pt x="10247" y="673166"/>
                </a:cubicBezTo>
                <a:cubicBezTo>
                  <a:pt x="3769" y="621179"/>
                  <a:pt x="4174" y="568621"/>
                  <a:pt x="11452" y="516733"/>
                </a:cubicBezTo>
                <a:cubicBezTo>
                  <a:pt x="15946" y="486450"/>
                  <a:pt x="18521" y="455279"/>
                  <a:pt x="10465" y="425571"/>
                </a:cubicBezTo>
                <a:cubicBezTo>
                  <a:pt x="-8495" y="355749"/>
                  <a:pt x="2575" y="285822"/>
                  <a:pt x="10465" y="216366"/>
                </a:cubicBezTo>
                <a:cubicBezTo>
                  <a:pt x="15261" y="179065"/>
                  <a:pt x="15370" y="141350"/>
                  <a:pt x="10795" y="104023"/>
                </a:cubicBezTo>
                <a:cubicBezTo>
                  <a:pt x="6734" y="76457"/>
                  <a:pt x="4312" y="48717"/>
                  <a:pt x="3534" y="20936"/>
                </a:cubicBezTo>
                <a:lnTo>
                  <a:pt x="3924" y="8444"/>
                </a:lnTo>
                <a:lnTo>
                  <a:pt x="72291" y="7146"/>
                </a:lnTo>
                <a:cubicBezTo>
                  <a:pt x="125549" y="5562"/>
                  <a:pt x="178727" y="3395"/>
                  <a:pt x="231770" y="4001"/>
                </a:cubicBezTo>
                <a:cubicBezTo>
                  <a:pt x="276048" y="4486"/>
                  <a:pt x="320207" y="13579"/>
                  <a:pt x="364602" y="11882"/>
                </a:cubicBezTo>
                <a:cubicBezTo>
                  <a:pt x="499146" y="6911"/>
                  <a:pt x="633749" y="8548"/>
                  <a:pt x="768233" y="2061"/>
                </a:cubicBezTo>
                <a:cubicBezTo>
                  <a:pt x="801007" y="-37"/>
                  <a:pt x="833840" y="-532"/>
                  <a:pt x="866622" y="571"/>
                </a:cubicBez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163C3609-48D8-42DB-AD9E-61699A6F1318}"/>
              </a:ext>
            </a:extLst>
          </p:cNvPr>
          <p:cNvSpPr>
            <a:spLocks noGrp="1"/>
          </p:cNvSpPr>
          <p:nvPr>
            <p:ph type="pic" sz="quarter" idx="17"/>
          </p:nvPr>
        </p:nvSpPr>
        <p:spPr>
          <a:xfrm>
            <a:off x="10101259" y="3064916"/>
            <a:ext cx="1442437" cy="1477990"/>
          </a:xfrm>
          <a:custGeom>
            <a:avLst/>
            <a:gdLst>
              <a:gd name="connsiteX0" fmla="*/ 866623 w 1442437"/>
              <a:gd name="connsiteY0" fmla="*/ 571 h 1477990"/>
              <a:gd name="connsiteX1" fmla="*/ 964707 w 1442437"/>
              <a:gd name="connsiteY1" fmla="*/ 8669 h 1477990"/>
              <a:gd name="connsiteX2" fmla="*/ 1111826 w 1442437"/>
              <a:gd name="connsiteY2" fmla="*/ 8366 h 1477990"/>
              <a:gd name="connsiteX3" fmla="*/ 1290056 w 1442437"/>
              <a:gd name="connsiteY3" fmla="*/ 8730 h 1477990"/>
              <a:gd name="connsiteX4" fmla="*/ 1417398 w 1442437"/>
              <a:gd name="connsiteY4" fmla="*/ 6608 h 1477990"/>
              <a:gd name="connsiteX5" fmla="*/ 1442437 w 1442437"/>
              <a:gd name="connsiteY5" fmla="*/ 5718 h 1477990"/>
              <a:gd name="connsiteX6" fmla="*/ 1442437 w 1442437"/>
              <a:gd name="connsiteY6" fmla="*/ 1476401 h 1477990"/>
              <a:gd name="connsiteX7" fmla="*/ 1386857 w 1442437"/>
              <a:gd name="connsiteY7" fmla="*/ 1477990 h 1477990"/>
              <a:gd name="connsiteX8" fmla="*/ 1169378 w 1442437"/>
              <a:gd name="connsiteY8" fmla="*/ 1477990 h 1477990"/>
              <a:gd name="connsiteX9" fmla="*/ 1019262 w 1442437"/>
              <a:gd name="connsiteY9" fmla="*/ 1464424 h 1477990"/>
              <a:gd name="connsiteX10" fmla="*/ 859951 w 1442437"/>
              <a:gd name="connsiteY10" fmla="*/ 1471898 h 1477990"/>
              <a:gd name="connsiteX11" fmla="*/ 745859 w 1442437"/>
              <a:gd name="connsiteY11" fmla="*/ 1477990 h 1477990"/>
              <a:gd name="connsiteX12" fmla="*/ 591014 w 1442437"/>
              <a:gd name="connsiteY12" fmla="*/ 1477990 h 1477990"/>
              <a:gd name="connsiteX13" fmla="*/ 500701 w 1442437"/>
              <a:gd name="connsiteY13" fmla="*/ 1474455 h 1477990"/>
              <a:gd name="connsiteX14" fmla="*/ 234329 w 1442437"/>
              <a:gd name="connsiteY14" fmla="*/ 1468257 h 1477990"/>
              <a:gd name="connsiteX15" fmla="*/ 183687 w 1442437"/>
              <a:gd name="connsiteY15" fmla="*/ 1476228 h 1477990"/>
              <a:gd name="connsiteX16" fmla="*/ 170933 w 1442437"/>
              <a:gd name="connsiteY16" fmla="*/ 1477990 h 1477990"/>
              <a:gd name="connsiteX17" fmla="*/ 13439 w 1442437"/>
              <a:gd name="connsiteY17" fmla="*/ 1477990 h 1477990"/>
              <a:gd name="connsiteX18" fmla="*/ 15316 w 1442437"/>
              <a:gd name="connsiteY18" fmla="*/ 1462749 h 1477990"/>
              <a:gd name="connsiteX19" fmla="*/ 11892 w 1442437"/>
              <a:gd name="connsiteY19" fmla="*/ 1410409 h 1477990"/>
              <a:gd name="connsiteX20" fmla="*/ 6412 w 1442437"/>
              <a:gd name="connsiteY20" fmla="*/ 1244508 h 1477990"/>
              <a:gd name="connsiteX21" fmla="*/ 6850 w 1442437"/>
              <a:gd name="connsiteY21" fmla="*/ 1119455 h 1477990"/>
              <a:gd name="connsiteX22" fmla="*/ 6850 w 1442437"/>
              <a:gd name="connsiteY22" fmla="*/ 1060773 h 1477990"/>
              <a:gd name="connsiteX23" fmla="*/ 9699 w 1442437"/>
              <a:gd name="connsiteY23" fmla="*/ 982321 h 1477990"/>
              <a:gd name="connsiteX24" fmla="*/ 4220 w 1442437"/>
              <a:gd name="connsiteY24" fmla="*/ 947592 h 1477990"/>
              <a:gd name="connsiteX25" fmla="*/ 6904 w 1442437"/>
              <a:gd name="connsiteY25" fmla="*/ 858680 h 1477990"/>
              <a:gd name="connsiteX26" fmla="*/ 9809 w 1442437"/>
              <a:gd name="connsiteY26" fmla="*/ 755960 h 1477990"/>
              <a:gd name="connsiteX27" fmla="*/ 10248 w 1442437"/>
              <a:gd name="connsiteY27" fmla="*/ 673166 h 1477990"/>
              <a:gd name="connsiteX28" fmla="*/ 11453 w 1442437"/>
              <a:gd name="connsiteY28" fmla="*/ 516733 h 1477990"/>
              <a:gd name="connsiteX29" fmla="*/ 10466 w 1442437"/>
              <a:gd name="connsiteY29" fmla="*/ 425571 h 1477990"/>
              <a:gd name="connsiteX30" fmla="*/ 10466 w 1442437"/>
              <a:gd name="connsiteY30" fmla="*/ 216366 h 1477990"/>
              <a:gd name="connsiteX31" fmla="*/ 10796 w 1442437"/>
              <a:gd name="connsiteY31" fmla="*/ 104023 h 1477990"/>
              <a:gd name="connsiteX32" fmla="*/ 3535 w 1442437"/>
              <a:gd name="connsiteY32" fmla="*/ 20936 h 1477990"/>
              <a:gd name="connsiteX33" fmla="*/ 3925 w 1442437"/>
              <a:gd name="connsiteY33" fmla="*/ 8444 h 1477990"/>
              <a:gd name="connsiteX34" fmla="*/ 72292 w 1442437"/>
              <a:gd name="connsiteY34" fmla="*/ 7146 h 1477990"/>
              <a:gd name="connsiteX35" fmla="*/ 231771 w 1442437"/>
              <a:gd name="connsiteY35" fmla="*/ 4001 h 1477990"/>
              <a:gd name="connsiteX36" fmla="*/ 364603 w 1442437"/>
              <a:gd name="connsiteY36" fmla="*/ 11882 h 1477990"/>
              <a:gd name="connsiteX37" fmla="*/ 768234 w 1442437"/>
              <a:gd name="connsiteY37" fmla="*/ 2061 h 1477990"/>
              <a:gd name="connsiteX38" fmla="*/ 866623 w 1442437"/>
              <a:gd name="connsiteY38" fmla="*/ 571 h 14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442437" h="1477990">
                <a:moveTo>
                  <a:pt x="866623" y="571"/>
                </a:moveTo>
                <a:cubicBezTo>
                  <a:pt x="899406" y="1673"/>
                  <a:pt x="932137" y="4374"/>
                  <a:pt x="964707" y="8669"/>
                </a:cubicBezTo>
                <a:cubicBezTo>
                  <a:pt x="1013530" y="15823"/>
                  <a:pt x="1062767" y="11397"/>
                  <a:pt x="1111826" y="8366"/>
                </a:cubicBezTo>
                <a:cubicBezTo>
                  <a:pt x="1171217" y="4668"/>
                  <a:pt x="1230548" y="2667"/>
                  <a:pt x="1290056" y="8730"/>
                </a:cubicBezTo>
                <a:cubicBezTo>
                  <a:pt x="1332385" y="13094"/>
                  <a:pt x="1374950" y="9033"/>
                  <a:pt x="1417398" y="6608"/>
                </a:cubicBezTo>
                <a:lnTo>
                  <a:pt x="1442437" y="5718"/>
                </a:lnTo>
                <a:lnTo>
                  <a:pt x="1442437" y="1476401"/>
                </a:lnTo>
                <a:lnTo>
                  <a:pt x="1386857" y="1477990"/>
                </a:lnTo>
                <a:lnTo>
                  <a:pt x="1169378" y="1477990"/>
                </a:lnTo>
                <a:lnTo>
                  <a:pt x="1019262" y="1464424"/>
                </a:lnTo>
                <a:cubicBezTo>
                  <a:pt x="966129" y="1463273"/>
                  <a:pt x="912949" y="1465762"/>
                  <a:pt x="859951" y="1471898"/>
                </a:cubicBezTo>
                <a:lnTo>
                  <a:pt x="745859" y="1477990"/>
                </a:lnTo>
                <a:lnTo>
                  <a:pt x="591014" y="1477990"/>
                </a:lnTo>
                <a:lnTo>
                  <a:pt x="500701" y="1474455"/>
                </a:lnTo>
                <a:cubicBezTo>
                  <a:pt x="412072" y="1467172"/>
                  <a:pt x="323262" y="1461748"/>
                  <a:pt x="234329" y="1468257"/>
                </a:cubicBezTo>
                <a:cubicBezTo>
                  <a:pt x="217302" y="1469536"/>
                  <a:pt x="200487" y="1472964"/>
                  <a:pt x="183687" y="1476228"/>
                </a:cubicBezTo>
                <a:lnTo>
                  <a:pt x="170933" y="1477990"/>
                </a:lnTo>
                <a:lnTo>
                  <a:pt x="13439" y="1477990"/>
                </a:lnTo>
                <a:lnTo>
                  <a:pt x="15316" y="1462749"/>
                </a:lnTo>
                <a:cubicBezTo>
                  <a:pt x="16577" y="1445267"/>
                  <a:pt x="16193" y="1427772"/>
                  <a:pt x="11892" y="1410409"/>
                </a:cubicBezTo>
                <a:cubicBezTo>
                  <a:pt x="-1808" y="1355230"/>
                  <a:pt x="932" y="1300104"/>
                  <a:pt x="6412" y="1244508"/>
                </a:cubicBezTo>
                <a:cubicBezTo>
                  <a:pt x="10522" y="1203137"/>
                  <a:pt x="15070" y="1161296"/>
                  <a:pt x="6850" y="1119455"/>
                </a:cubicBezTo>
                <a:cubicBezTo>
                  <a:pt x="3316" y="1100041"/>
                  <a:pt x="3316" y="1080187"/>
                  <a:pt x="6850" y="1060773"/>
                </a:cubicBezTo>
                <a:cubicBezTo>
                  <a:pt x="11124" y="1034622"/>
                  <a:pt x="15179" y="1008733"/>
                  <a:pt x="9699" y="982321"/>
                </a:cubicBezTo>
                <a:cubicBezTo>
                  <a:pt x="7289" y="970815"/>
                  <a:pt x="5481" y="959204"/>
                  <a:pt x="4220" y="947592"/>
                </a:cubicBezTo>
                <a:cubicBezTo>
                  <a:pt x="1710" y="917948"/>
                  <a:pt x="2609" y="888136"/>
                  <a:pt x="6904" y="858680"/>
                </a:cubicBezTo>
                <a:cubicBezTo>
                  <a:pt x="11015" y="824475"/>
                  <a:pt x="4329" y="790061"/>
                  <a:pt x="9809" y="755960"/>
                </a:cubicBezTo>
                <a:cubicBezTo>
                  <a:pt x="13700" y="728497"/>
                  <a:pt x="13848" y="700667"/>
                  <a:pt x="10248" y="673166"/>
                </a:cubicBezTo>
                <a:cubicBezTo>
                  <a:pt x="3770" y="621179"/>
                  <a:pt x="4175" y="568621"/>
                  <a:pt x="11453" y="516733"/>
                </a:cubicBezTo>
                <a:cubicBezTo>
                  <a:pt x="15947" y="486450"/>
                  <a:pt x="18522" y="455279"/>
                  <a:pt x="10466" y="425571"/>
                </a:cubicBezTo>
                <a:cubicBezTo>
                  <a:pt x="-8494" y="355749"/>
                  <a:pt x="2576" y="285822"/>
                  <a:pt x="10466" y="216366"/>
                </a:cubicBezTo>
                <a:cubicBezTo>
                  <a:pt x="15262" y="179065"/>
                  <a:pt x="15371" y="141350"/>
                  <a:pt x="10796" y="104023"/>
                </a:cubicBezTo>
                <a:cubicBezTo>
                  <a:pt x="6735" y="76457"/>
                  <a:pt x="4313" y="48717"/>
                  <a:pt x="3535" y="20936"/>
                </a:cubicBezTo>
                <a:lnTo>
                  <a:pt x="3925" y="8444"/>
                </a:lnTo>
                <a:lnTo>
                  <a:pt x="72292" y="7146"/>
                </a:lnTo>
                <a:cubicBezTo>
                  <a:pt x="125550" y="5562"/>
                  <a:pt x="178728" y="3395"/>
                  <a:pt x="231771" y="4001"/>
                </a:cubicBezTo>
                <a:cubicBezTo>
                  <a:pt x="276049" y="4486"/>
                  <a:pt x="320208" y="13579"/>
                  <a:pt x="364603" y="11882"/>
                </a:cubicBezTo>
                <a:cubicBezTo>
                  <a:pt x="499147" y="6911"/>
                  <a:pt x="633750" y="8548"/>
                  <a:pt x="768234" y="2061"/>
                </a:cubicBezTo>
                <a:cubicBezTo>
                  <a:pt x="801008" y="-37"/>
                  <a:pt x="833841" y="-532"/>
                  <a:pt x="866623" y="571"/>
                </a:cubicBez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28" name="Picture Placeholder 27">
            <a:extLst>
              <a:ext uri="{FF2B5EF4-FFF2-40B4-BE49-F238E27FC236}">
                <a16:creationId xmlns:a16="http://schemas.microsoft.com/office/drawing/2014/main" id="{2B03F1E7-A2BE-4059-85FC-6546945FA3FB}"/>
              </a:ext>
            </a:extLst>
          </p:cNvPr>
          <p:cNvSpPr>
            <a:spLocks noGrp="1"/>
          </p:cNvSpPr>
          <p:nvPr>
            <p:ph type="pic" sz="quarter" idx="15"/>
          </p:nvPr>
        </p:nvSpPr>
        <p:spPr>
          <a:xfrm>
            <a:off x="5370488" y="3064916"/>
            <a:ext cx="1455507" cy="1477990"/>
          </a:xfrm>
          <a:custGeom>
            <a:avLst/>
            <a:gdLst>
              <a:gd name="connsiteX0" fmla="*/ 100458 w 1455507"/>
              <a:gd name="connsiteY0" fmla="*/ 0 h 1477990"/>
              <a:gd name="connsiteX1" fmla="*/ 258284 w 1455507"/>
              <a:gd name="connsiteY1" fmla="*/ 0 h 1477990"/>
              <a:gd name="connsiteX2" fmla="*/ 290610 w 1455507"/>
              <a:gd name="connsiteY2" fmla="*/ 2318 h 1477990"/>
              <a:gd name="connsiteX3" fmla="*/ 357070 w 1455507"/>
              <a:gd name="connsiteY3" fmla="*/ 5440 h 1477990"/>
              <a:gd name="connsiteX4" fmla="*/ 558908 w 1455507"/>
              <a:gd name="connsiteY4" fmla="*/ 1098 h 1477990"/>
              <a:gd name="connsiteX5" fmla="*/ 599348 w 1455507"/>
              <a:gd name="connsiteY5" fmla="*/ 0 h 1477990"/>
              <a:gd name="connsiteX6" fmla="*/ 930201 w 1455507"/>
              <a:gd name="connsiteY6" fmla="*/ 0 h 1477990"/>
              <a:gd name="connsiteX7" fmla="*/ 957174 w 1455507"/>
              <a:gd name="connsiteY7" fmla="*/ 2227 h 1477990"/>
              <a:gd name="connsiteX8" fmla="*/ 1104293 w 1455507"/>
              <a:gd name="connsiteY8" fmla="*/ 1924 h 1477990"/>
              <a:gd name="connsiteX9" fmla="*/ 1153561 w 1455507"/>
              <a:gd name="connsiteY9" fmla="*/ 0 h 1477990"/>
              <a:gd name="connsiteX10" fmla="*/ 1229432 w 1455507"/>
              <a:gd name="connsiteY10" fmla="*/ 0 h 1477990"/>
              <a:gd name="connsiteX11" fmla="*/ 1282523 w 1455507"/>
              <a:gd name="connsiteY11" fmla="*/ 2288 h 1477990"/>
              <a:gd name="connsiteX12" fmla="*/ 1409865 w 1455507"/>
              <a:gd name="connsiteY12" fmla="*/ 166 h 1477990"/>
              <a:gd name="connsiteX13" fmla="*/ 1414535 w 1455507"/>
              <a:gd name="connsiteY13" fmla="*/ 0 h 1477990"/>
              <a:gd name="connsiteX14" fmla="*/ 1446877 w 1455507"/>
              <a:gd name="connsiteY14" fmla="*/ 0 h 1477990"/>
              <a:gd name="connsiteX15" fmla="*/ 1441986 w 1455507"/>
              <a:gd name="connsiteY15" fmla="*/ 87863 h 1477990"/>
              <a:gd name="connsiteX16" fmla="*/ 1446522 w 1455507"/>
              <a:gd name="connsiteY16" fmla="*/ 192281 h 1477990"/>
              <a:gd name="connsiteX17" fmla="*/ 1449083 w 1455507"/>
              <a:gd name="connsiteY17" fmla="*/ 384757 h 1477990"/>
              <a:gd name="connsiteX18" fmla="*/ 1445075 w 1455507"/>
              <a:gd name="connsiteY18" fmla="*/ 558660 h 1477990"/>
              <a:gd name="connsiteX19" fmla="*/ 1453480 w 1455507"/>
              <a:gd name="connsiteY19" fmla="*/ 618392 h 1477990"/>
              <a:gd name="connsiteX20" fmla="*/ 1443851 w 1455507"/>
              <a:gd name="connsiteY20" fmla="*/ 900580 h 1477990"/>
              <a:gd name="connsiteX21" fmla="*/ 1445131 w 1455507"/>
              <a:gd name="connsiteY21" fmla="*/ 1003252 h 1477990"/>
              <a:gd name="connsiteX22" fmla="*/ 1448470 w 1455507"/>
              <a:gd name="connsiteY22" fmla="*/ 1090546 h 1477990"/>
              <a:gd name="connsiteX23" fmla="*/ 1446188 w 1455507"/>
              <a:gd name="connsiteY23" fmla="*/ 1168120 h 1477990"/>
              <a:gd name="connsiteX24" fmla="*/ 1454190 w 1455507"/>
              <a:gd name="connsiteY24" fmla="*/ 1273576 h 1477990"/>
              <a:gd name="connsiteX25" fmla="*/ 1455507 w 1455507"/>
              <a:gd name="connsiteY25" fmla="*/ 1324327 h 1477990"/>
              <a:gd name="connsiteX26" fmla="*/ 1455507 w 1455507"/>
              <a:gd name="connsiteY26" fmla="*/ 1427362 h 1477990"/>
              <a:gd name="connsiteX27" fmla="*/ 1451365 w 1455507"/>
              <a:gd name="connsiteY27" fmla="*/ 1465458 h 1477990"/>
              <a:gd name="connsiteX28" fmla="*/ 1450774 w 1455507"/>
              <a:gd name="connsiteY28" fmla="*/ 1469667 h 1477990"/>
              <a:gd name="connsiteX29" fmla="*/ 1448719 w 1455507"/>
              <a:gd name="connsiteY29" fmla="*/ 1469564 h 1477990"/>
              <a:gd name="connsiteX30" fmla="*/ 1351167 w 1455507"/>
              <a:gd name="connsiteY30" fmla="*/ 1472353 h 1477990"/>
              <a:gd name="connsiteX31" fmla="*/ 1170753 w 1455507"/>
              <a:gd name="connsiteY31" fmla="*/ 1472353 h 1477990"/>
              <a:gd name="connsiteX32" fmla="*/ 852418 w 1455507"/>
              <a:gd name="connsiteY32" fmla="*/ 1465456 h 1477990"/>
              <a:gd name="connsiteX33" fmla="*/ 493168 w 1455507"/>
              <a:gd name="connsiteY33" fmla="*/ 1468013 h 1477990"/>
              <a:gd name="connsiteX34" fmla="*/ 226796 w 1455507"/>
              <a:gd name="connsiteY34" fmla="*/ 1461815 h 1477990"/>
              <a:gd name="connsiteX35" fmla="*/ 125602 w 1455507"/>
              <a:gd name="connsiteY35" fmla="*/ 1476769 h 1477990"/>
              <a:gd name="connsiteX36" fmla="*/ 5112 w 1455507"/>
              <a:gd name="connsiteY36" fmla="*/ 1477990 h 1477990"/>
              <a:gd name="connsiteX37" fmla="*/ 7783 w 1455507"/>
              <a:gd name="connsiteY37" fmla="*/ 1456307 h 1477990"/>
              <a:gd name="connsiteX38" fmla="*/ 4359 w 1455507"/>
              <a:gd name="connsiteY38" fmla="*/ 1403967 h 1477990"/>
              <a:gd name="connsiteX39" fmla="*/ 295 w 1455507"/>
              <a:gd name="connsiteY39" fmla="*/ 1370091 h 1477990"/>
              <a:gd name="connsiteX40" fmla="*/ 295 w 1455507"/>
              <a:gd name="connsiteY40" fmla="*/ 1219835 h 1477990"/>
              <a:gd name="connsiteX41" fmla="*/ 3722 w 1455507"/>
              <a:gd name="connsiteY41" fmla="*/ 1175716 h 1477990"/>
              <a:gd name="connsiteX42" fmla="*/ 295 w 1455507"/>
              <a:gd name="connsiteY42" fmla="*/ 1126935 h 1477990"/>
              <a:gd name="connsiteX43" fmla="*/ 295 w 1455507"/>
              <a:gd name="connsiteY43" fmla="*/ 1046801 h 1477990"/>
              <a:gd name="connsiteX44" fmla="*/ 4400 w 1455507"/>
              <a:gd name="connsiteY44" fmla="*/ 1015203 h 1477990"/>
              <a:gd name="connsiteX45" fmla="*/ 2166 w 1455507"/>
              <a:gd name="connsiteY45" fmla="*/ 975879 h 1477990"/>
              <a:gd name="connsiteX46" fmla="*/ 295 w 1455507"/>
              <a:gd name="connsiteY46" fmla="*/ 964020 h 1477990"/>
              <a:gd name="connsiteX47" fmla="*/ 295 w 1455507"/>
              <a:gd name="connsiteY47" fmla="*/ 801667 h 1477990"/>
              <a:gd name="connsiteX48" fmla="*/ 310 w 1455507"/>
              <a:gd name="connsiteY48" fmla="*/ 800839 h 1477990"/>
              <a:gd name="connsiteX49" fmla="*/ 2276 w 1455507"/>
              <a:gd name="connsiteY49" fmla="*/ 749518 h 1477990"/>
              <a:gd name="connsiteX50" fmla="*/ 2715 w 1455507"/>
              <a:gd name="connsiteY50" fmla="*/ 666724 h 1477990"/>
              <a:gd name="connsiteX51" fmla="*/ 295 w 1455507"/>
              <a:gd name="connsiteY51" fmla="*/ 625158 h 1477990"/>
              <a:gd name="connsiteX52" fmla="*/ 295 w 1455507"/>
              <a:gd name="connsiteY52" fmla="*/ 559484 h 1477990"/>
              <a:gd name="connsiteX53" fmla="*/ 3920 w 1455507"/>
              <a:gd name="connsiteY53" fmla="*/ 510291 h 1477990"/>
              <a:gd name="connsiteX54" fmla="*/ 2933 w 1455507"/>
              <a:gd name="connsiteY54" fmla="*/ 419129 h 1477990"/>
              <a:gd name="connsiteX55" fmla="*/ 295 w 1455507"/>
              <a:gd name="connsiteY55" fmla="*/ 403959 h 1477990"/>
              <a:gd name="connsiteX56" fmla="*/ 295 w 1455507"/>
              <a:gd name="connsiteY56" fmla="*/ 237294 h 1477990"/>
              <a:gd name="connsiteX57" fmla="*/ 2933 w 1455507"/>
              <a:gd name="connsiteY57" fmla="*/ 209924 h 1477990"/>
              <a:gd name="connsiteX58" fmla="*/ 3263 w 1455507"/>
              <a:gd name="connsiteY58" fmla="*/ 97581 h 1477990"/>
              <a:gd name="connsiteX59" fmla="*/ 295 w 1455507"/>
              <a:gd name="connsiteY59" fmla="*/ 63619 h 1477990"/>
              <a:gd name="connsiteX60" fmla="*/ 295 w 1455507"/>
              <a:gd name="connsiteY60" fmla="*/ 1928 h 1477990"/>
              <a:gd name="connsiteX61" fmla="*/ 64759 w 1455507"/>
              <a:gd name="connsiteY61" fmla="*/ 704 h 14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455507" h="1477990">
                <a:moveTo>
                  <a:pt x="100458" y="0"/>
                </a:moveTo>
                <a:lnTo>
                  <a:pt x="258284" y="0"/>
                </a:lnTo>
                <a:lnTo>
                  <a:pt x="290610" y="2318"/>
                </a:lnTo>
                <a:cubicBezTo>
                  <a:pt x="312734" y="4440"/>
                  <a:pt x="334873" y="6289"/>
                  <a:pt x="357070" y="5440"/>
                </a:cubicBezTo>
                <a:cubicBezTo>
                  <a:pt x="424342" y="2955"/>
                  <a:pt x="491629" y="2121"/>
                  <a:pt x="558908" y="1098"/>
                </a:cubicBezTo>
                <a:lnTo>
                  <a:pt x="599348" y="0"/>
                </a:lnTo>
                <a:lnTo>
                  <a:pt x="930201" y="0"/>
                </a:lnTo>
                <a:lnTo>
                  <a:pt x="957174" y="2227"/>
                </a:lnTo>
                <a:cubicBezTo>
                  <a:pt x="1005997" y="9381"/>
                  <a:pt x="1055234" y="4955"/>
                  <a:pt x="1104293" y="1924"/>
                </a:cubicBezTo>
                <a:lnTo>
                  <a:pt x="1153561" y="0"/>
                </a:lnTo>
                <a:lnTo>
                  <a:pt x="1229432" y="0"/>
                </a:lnTo>
                <a:lnTo>
                  <a:pt x="1282523" y="2288"/>
                </a:lnTo>
                <a:cubicBezTo>
                  <a:pt x="1324852" y="6652"/>
                  <a:pt x="1367417" y="2591"/>
                  <a:pt x="1409865" y="166"/>
                </a:cubicBezTo>
                <a:lnTo>
                  <a:pt x="1414535" y="0"/>
                </a:lnTo>
                <a:lnTo>
                  <a:pt x="1446877" y="0"/>
                </a:lnTo>
                <a:lnTo>
                  <a:pt x="1441986" y="87863"/>
                </a:lnTo>
                <a:cubicBezTo>
                  <a:pt x="1441527" y="122692"/>
                  <a:pt x="1442793" y="157509"/>
                  <a:pt x="1446522" y="192281"/>
                </a:cubicBezTo>
                <a:cubicBezTo>
                  <a:pt x="1452467" y="256325"/>
                  <a:pt x="1453324" y="320620"/>
                  <a:pt x="1449083" y="384757"/>
                </a:cubicBezTo>
                <a:cubicBezTo>
                  <a:pt x="1446133" y="442709"/>
                  <a:pt x="1438896" y="500570"/>
                  <a:pt x="1445075" y="558660"/>
                </a:cubicBezTo>
                <a:cubicBezTo>
                  <a:pt x="1447190" y="578647"/>
                  <a:pt x="1452311" y="598268"/>
                  <a:pt x="1453480" y="618392"/>
                </a:cubicBezTo>
                <a:cubicBezTo>
                  <a:pt x="1459046" y="712668"/>
                  <a:pt x="1450697" y="806624"/>
                  <a:pt x="1443851" y="900580"/>
                </a:cubicBezTo>
                <a:cubicBezTo>
                  <a:pt x="1441346" y="934804"/>
                  <a:pt x="1438284" y="969028"/>
                  <a:pt x="1445131" y="1003252"/>
                </a:cubicBezTo>
                <a:cubicBezTo>
                  <a:pt x="1450558" y="1032132"/>
                  <a:pt x="1451677" y="1061447"/>
                  <a:pt x="1448470" y="1090546"/>
                </a:cubicBezTo>
                <a:cubicBezTo>
                  <a:pt x="1445264" y="1116318"/>
                  <a:pt x="1444502" y="1142251"/>
                  <a:pt x="1446188" y="1168120"/>
                </a:cubicBezTo>
                <a:cubicBezTo>
                  <a:pt x="1449667" y="1203257"/>
                  <a:pt x="1452367" y="1238405"/>
                  <a:pt x="1454190" y="1273576"/>
                </a:cubicBezTo>
                <a:lnTo>
                  <a:pt x="1455507" y="1324327"/>
                </a:lnTo>
                <a:lnTo>
                  <a:pt x="1455507" y="1427362"/>
                </a:lnTo>
                <a:lnTo>
                  <a:pt x="1451365" y="1465458"/>
                </a:lnTo>
                <a:lnTo>
                  <a:pt x="1450774" y="1469667"/>
                </a:lnTo>
                <a:lnTo>
                  <a:pt x="1448719" y="1469564"/>
                </a:lnTo>
                <a:cubicBezTo>
                  <a:pt x="1416243" y="1471268"/>
                  <a:pt x="1383704" y="1471810"/>
                  <a:pt x="1351167" y="1472353"/>
                </a:cubicBezTo>
                <a:cubicBezTo>
                  <a:pt x="1291009" y="1473360"/>
                  <a:pt x="1230608" y="1482658"/>
                  <a:pt x="1170753" y="1472353"/>
                </a:cubicBezTo>
                <a:cubicBezTo>
                  <a:pt x="1065139" y="1455500"/>
                  <a:pt x="958414" y="1453183"/>
                  <a:pt x="852418" y="1465456"/>
                </a:cubicBezTo>
                <a:cubicBezTo>
                  <a:pt x="732873" y="1477389"/>
                  <a:pt x="612811" y="1478242"/>
                  <a:pt x="493168" y="1468013"/>
                </a:cubicBezTo>
                <a:cubicBezTo>
                  <a:pt x="404539" y="1460730"/>
                  <a:pt x="315729" y="1455306"/>
                  <a:pt x="226796" y="1461815"/>
                </a:cubicBezTo>
                <a:cubicBezTo>
                  <a:pt x="192742" y="1464372"/>
                  <a:pt x="159536" y="1475530"/>
                  <a:pt x="125602" y="1476769"/>
                </a:cubicBezTo>
                <a:lnTo>
                  <a:pt x="5112" y="1477990"/>
                </a:lnTo>
                <a:lnTo>
                  <a:pt x="7783" y="1456307"/>
                </a:lnTo>
                <a:cubicBezTo>
                  <a:pt x="9044" y="1438825"/>
                  <a:pt x="8660" y="1421330"/>
                  <a:pt x="4359" y="1403967"/>
                </a:cubicBezTo>
                <a:lnTo>
                  <a:pt x="295" y="1370091"/>
                </a:lnTo>
                <a:lnTo>
                  <a:pt x="295" y="1219835"/>
                </a:lnTo>
                <a:lnTo>
                  <a:pt x="3722" y="1175716"/>
                </a:lnTo>
                <a:lnTo>
                  <a:pt x="295" y="1126935"/>
                </a:lnTo>
                <a:lnTo>
                  <a:pt x="295" y="1046801"/>
                </a:lnTo>
                <a:lnTo>
                  <a:pt x="4400" y="1015203"/>
                </a:lnTo>
                <a:cubicBezTo>
                  <a:pt x="5263" y="1002160"/>
                  <a:pt x="4906" y="989085"/>
                  <a:pt x="2166" y="975879"/>
                </a:cubicBezTo>
                <a:lnTo>
                  <a:pt x="295" y="964020"/>
                </a:lnTo>
                <a:lnTo>
                  <a:pt x="295" y="801667"/>
                </a:lnTo>
                <a:lnTo>
                  <a:pt x="310" y="800839"/>
                </a:lnTo>
                <a:cubicBezTo>
                  <a:pt x="-163" y="783697"/>
                  <a:pt x="-464" y="766569"/>
                  <a:pt x="2276" y="749518"/>
                </a:cubicBezTo>
                <a:cubicBezTo>
                  <a:pt x="6167" y="722055"/>
                  <a:pt x="6315" y="694225"/>
                  <a:pt x="2715" y="666724"/>
                </a:cubicBezTo>
                <a:lnTo>
                  <a:pt x="295" y="625158"/>
                </a:lnTo>
                <a:lnTo>
                  <a:pt x="295" y="559484"/>
                </a:lnTo>
                <a:lnTo>
                  <a:pt x="3920" y="510291"/>
                </a:lnTo>
                <a:cubicBezTo>
                  <a:pt x="8414" y="480008"/>
                  <a:pt x="10989" y="448837"/>
                  <a:pt x="2933" y="419129"/>
                </a:cubicBezTo>
                <a:lnTo>
                  <a:pt x="295" y="403959"/>
                </a:lnTo>
                <a:lnTo>
                  <a:pt x="295" y="237294"/>
                </a:lnTo>
                <a:lnTo>
                  <a:pt x="2933" y="209924"/>
                </a:lnTo>
                <a:cubicBezTo>
                  <a:pt x="7729" y="172623"/>
                  <a:pt x="7838" y="134908"/>
                  <a:pt x="3263" y="97581"/>
                </a:cubicBezTo>
                <a:lnTo>
                  <a:pt x="295" y="63619"/>
                </a:lnTo>
                <a:lnTo>
                  <a:pt x="295" y="1928"/>
                </a:lnTo>
                <a:lnTo>
                  <a:pt x="64759" y="704"/>
                </a:ln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27" name="Picture Placeholder 26">
            <a:extLst>
              <a:ext uri="{FF2B5EF4-FFF2-40B4-BE49-F238E27FC236}">
                <a16:creationId xmlns:a16="http://schemas.microsoft.com/office/drawing/2014/main" id="{C62C212D-2434-4610-A983-7FC587B517B4}"/>
              </a:ext>
            </a:extLst>
          </p:cNvPr>
          <p:cNvSpPr>
            <a:spLocks noGrp="1"/>
          </p:cNvSpPr>
          <p:nvPr>
            <p:ph type="pic" sz="quarter" idx="14"/>
          </p:nvPr>
        </p:nvSpPr>
        <p:spPr>
          <a:xfrm>
            <a:off x="3009627" y="3064916"/>
            <a:ext cx="1447216" cy="1477990"/>
          </a:xfrm>
          <a:custGeom>
            <a:avLst/>
            <a:gdLst>
              <a:gd name="connsiteX0" fmla="*/ 107991 w 1447216"/>
              <a:gd name="connsiteY0" fmla="*/ 0 h 1477990"/>
              <a:gd name="connsiteX1" fmla="*/ 265817 w 1447216"/>
              <a:gd name="connsiteY1" fmla="*/ 0 h 1477990"/>
              <a:gd name="connsiteX2" fmla="*/ 298143 w 1447216"/>
              <a:gd name="connsiteY2" fmla="*/ 2318 h 1477990"/>
              <a:gd name="connsiteX3" fmla="*/ 364603 w 1447216"/>
              <a:gd name="connsiteY3" fmla="*/ 5440 h 1477990"/>
              <a:gd name="connsiteX4" fmla="*/ 566441 w 1447216"/>
              <a:gd name="connsiteY4" fmla="*/ 1098 h 1477990"/>
              <a:gd name="connsiteX5" fmla="*/ 606880 w 1447216"/>
              <a:gd name="connsiteY5" fmla="*/ 0 h 1477990"/>
              <a:gd name="connsiteX6" fmla="*/ 937733 w 1447216"/>
              <a:gd name="connsiteY6" fmla="*/ 0 h 1477990"/>
              <a:gd name="connsiteX7" fmla="*/ 964707 w 1447216"/>
              <a:gd name="connsiteY7" fmla="*/ 2227 h 1477990"/>
              <a:gd name="connsiteX8" fmla="*/ 1111826 w 1447216"/>
              <a:gd name="connsiteY8" fmla="*/ 1924 h 1477990"/>
              <a:gd name="connsiteX9" fmla="*/ 1161094 w 1447216"/>
              <a:gd name="connsiteY9" fmla="*/ 0 h 1477990"/>
              <a:gd name="connsiteX10" fmla="*/ 1236965 w 1447216"/>
              <a:gd name="connsiteY10" fmla="*/ 0 h 1477990"/>
              <a:gd name="connsiteX11" fmla="*/ 1290056 w 1447216"/>
              <a:gd name="connsiteY11" fmla="*/ 2288 h 1477990"/>
              <a:gd name="connsiteX12" fmla="*/ 1417398 w 1447216"/>
              <a:gd name="connsiteY12" fmla="*/ 166 h 1477990"/>
              <a:gd name="connsiteX13" fmla="*/ 1422068 w 1447216"/>
              <a:gd name="connsiteY13" fmla="*/ 0 h 1477990"/>
              <a:gd name="connsiteX14" fmla="*/ 1447216 w 1447216"/>
              <a:gd name="connsiteY14" fmla="*/ 0 h 1477990"/>
              <a:gd name="connsiteX15" fmla="*/ 1447216 w 1447216"/>
              <a:gd name="connsiteY15" fmla="*/ 1469823 h 1477990"/>
              <a:gd name="connsiteX16" fmla="*/ 1358700 w 1447216"/>
              <a:gd name="connsiteY16" fmla="*/ 1472353 h 1477990"/>
              <a:gd name="connsiteX17" fmla="*/ 1178286 w 1447216"/>
              <a:gd name="connsiteY17" fmla="*/ 1472353 h 1477990"/>
              <a:gd name="connsiteX18" fmla="*/ 859951 w 1447216"/>
              <a:gd name="connsiteY18" fmla="*/ 1465456 h 1477990"/>
              <a:gd name="connsiteX19" fmla="*/ 500701 w 1447216"/>
              <a:gd name="connsiteY19" fmla="*/ 1468013 h 1477990"/>
              <a:gd name="connsiteX20" fmla="*/ 234329 w 1447216"/>
              <a:gd name="connsiteY20" fmla="*/ 1461815 h 1477990"/>
              <a:gd name="connsiteX21" fmla="*/ 133135 w 1447216"/>
              <a:gd name="connsiteY21" fmla="*/ 1476769 h 1477990"/>
              <a:gd name="connsiteX22" fmla="*/ 12645 w 1447216"/>
              <a:gd name="connsiteY22" fmla="*/ 1477990 h 1477990"/>
              <a:gd name="connsiteX23" fmla="*/ 15316 w 1447216"/>
              <a:gd name="connsiteY23" fmla="*/ 1456307 h 1477990"/>
              <a:gd name="connsiteX24" fmla="*/ 11892 w 1447216"/>
              <a:gd name="connsiteY24" fmla="*/ 1403967 h 1477990"/>
              <a:gd name="connsiteX25" fmla="*/ 6412 w 1447216"/>
              <a:gd name="connsiteY25" fmla="*/ 1238066 h 1477990"/>
              <a:gd name="connsiteX26" fmla="*/ 6850 w 1447216"/>
              <a:gd name="connsiteY26" fmla="*/ 1113013 h 1477990"/>
              <a:gd name="connsiteX27" fmla="*/ 6850 w 1447216"/>
              <a:gd name="connsiteY27" fmla="*/ 1054331 h 1477990"/>
              <a:gd name="connsiteX28" fmla="*/ 9699 w 1447216"/>
              <a:gd name="connsiteY28" fmla="*/ 975879 h 1477990"/>
              <a:gd name="connsiteX29" fmla="*/ 4220 w 1447216"/>
              <a:gd name="connsiteY29" fmla="*/ 941150 h 1477990"/>
              <a:gd name="connsiteX30" fmla="*/ 6904 w 1447216"/>
              <a:gd name="connsiteY30" fmla="*/ 852238 h 1477990"/>
              <a:gd name="connsiteX31" fmla="*/ 9809 w 1447216"/>
              <a:gd name="connsiteY31" fmla="*/ 749518 h 1477990"/>
              <a:gd name="connsiteX32" fmla="*/ 10248 w 1447216"/>
              <a:gd name="connsiteY32" fmla="*/ 666724 h 1477990"/>
              <a:gd name="connsiteX33" fmla="*/ 11453 w 1447216"/>
              <a:gd name="connsiteY33" fmla="*/ 510291 h 1477990"/>
              <a:gd name="connsiteX34" fmla="*/ 10466 w 1447216"/>
              <a:gd name="connsiteY34" fmla="*/ 419129 h 1477990"/>
              <a:gd name="connsiteX35" fmla="*/ 10466 w 1447216"/>
              <a:gd name="connsiteY35" fmla="*/ 209924 h 1477990"/>
              <a:gd name="connsiteX36" fmla="*/ 10796 w 1447216"/>
              <a:gd name="connsiteY36" fmla="*/ 97581 h 1477990"/>
              <a:gd name="connsiteX37" fmla="*/ 3535 w 1447216"/>
              <a:gd name="connsiteY37" fmla="*/ 14494 h 1477990"/>
              <a:gd name="connsiteX38" fmla="*/ 3925 w 1447216"/>
              <a:gd name="connsiteY38" fmla="*/ 2002 h 1477990"/>
              <a:gd name="connsiteX39" fmla="*/ 72292 w 1447216"/>
              <a:gd name="connsiteY39" fmla="*/ 704 h 14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47216" h="1477990">
                <a:moveTo>
                  <a:pt x="107991" y="0"/>
                </a:moveTo>
                <a:lnTo>
                  <a:pt x="265817" y="0"/>
                </a:lnTo>
                <a:lnTo>
                  <a:pt x="298143" y="2318"/>
                </a:lnTo>
                <a:cubicBezTo>
                  <a:pt x="320267" y="4440"/>
                  <a:pt x="342406" y="6289"/>
                  <a:pt x="364603" y="5440"/>
                </a:cubicBezTo>
                <a:cubicBezTo>
                  <a:pt x="431875" y="2955"/>
                  <a:pt x="499162" y="2121"/>
                  <a:pt x="566441" y="1098"/>
                </a:cubicBezTo>
                <a:lnTo>
                  <a:pt x="606880" y="0"/>
                </a:lnTo>
                <a:lnTo>
                  <a:pt x="937733" y="0"/>
                </a:lnTo>
                <a:lnTo>
                  <a:pt x="964707" y="2227"/>
                </a:lnTo>
                <a:cubicBezTo>
                  <a:pt x="1013530" y="9381"/>
                  <a:pt x="1062767" y="4955"/>
                  <a:pt x="1111826" y="1924"/>
                </a:cubicBezTo>
                <a:lnTo>
                  <a:pt x="1161094" y="0"/>
                </a:lnTo>
                <a:lnTo>
                  <a:pt x="1236965" y="0"/>
                </a:lnTo>
                <a:lnTo>
                  <a:pt x="1290056" y="2288"/>
                </a:lnTo>
                <a:cubicBezTo>
                  <a:pt x="1332385" y="6652"/>
                  <a:pt x="1374950" y="2591"/>
                  <a:pt x="1417398" y="166"/>
                </a:cubicBezTo>
                <a:lnTo>
                  <a:pt x="1422068" y="0"/>
                </a:lnTo>
                <a:lnTo>
                  <a:pt x="1447216" y="0"/>
                </a:lnTo>
                <a:lnTo>
                  <a:pt x="1447216" y="1469823"/>
                </a:lnTo>
                <a:lnTo>
                  <a:pt x="1358700" y="1472353"/>
                </a:lnTo>
                <a:cubicBezTo>
                  <a:pt x="1298542" y="1473360"/>
                  <a:pt x="1238141" y="1482658"/>
                  <a:pt x="1178286" y="1472353"/>
                </a:cubicBezTo>
                <a:cubicBezTo>
                  <a:pt x="1072672" y="1455500"/>
                  <a:pt x="965947" y="1453183"/>
                  <a:pt x="859951" y="1465456"/>
                </a:cubicBezTo>
                <a:cubicBezTo>
                  <a:pt x="740406" y="1477389"/>
                  <a:pt x="620344" y="1478242"/>
                  <a:pt x="500701" y="1468013"/>
                </a:cubicBezTo>
                <a:cubicBezTo>
                  <a:pt x="412072" y="1460730"/>
                  <a:pt x="323262" y="1455306"/>
                  <a:pt x="234329" y="1461815"/>
                </a:cubicBezTo>
                <a:cubicBezTo>
                  <a:pt x="200275" y="1464372"/>
                  <a:pt x="167069" y="1475530"/>
                  <a:pt x="133135" y="1476769"/>
                </a:cubicBezTo>
                <a:lnTo>
                  <a:pt x="12645" y="1477990"/>
                </a:lnTo>
                <a:lnTo>
                  <a:pt x="15316" y="1456307"/>
                </a:lnTo>
                <a:cubicBezTo>
                  <a:pt x="16577" y="1438825"/>
                  <a:pt x="16193" y="1421330"/>
                  <a:pt x="11892" y="1403967"/>
                </a:cubicBezTo>
                <a:cubicBezTo>
                  <a:pt x="-1808" y="1348788"/>
                  <a:pt x="932" y="1293662"/>
                  <a:pt x="6412" y="1238066"/>
                </a:cubicBezTo>
                <a:cubicBezTo>
                  <a:pt x="10522" y="1196695"/>
                  <a:pt x="15070" y="1154854"/>
                  <a:pt x="6850" y="1113013"/>
                </a:cubicBezTo>
                <a:cubicBezTo>
                  <a:pt x="3316" y="1093599"/>
                  <a:pt x="3316" y="1073745"/>
                  <a:pt x="6850" y="1054331"/>
                </a:cubicBezTo>
                <a:cubicBezTo>
                  <a:pt x="11124" y="1028180"/>
                  <a:pt x="15179" y="1002291"/>
                  <a:pt x="9699" y="975879"/>
                </a:cubicBezTo>
                <a:cubicBezTo>
                  <a:pt x="7289" y="964373"/>
                  <a:pt x="5481" y="952762"/>
                  <a:pt x="4220" y="941150"/>
                </a:cubicBezTo>
                <a:cubicBezTo>
                  <a:pt x="1710" y="911506"/>
                  <a:pt x="2609" y="881694"/>
                  <a:pt x="6904" y="852238"/>
                </a:cubicBezTo>
                <a:cubicBezTo>
                  <a:pt x="11015" y="818033"/>
                  <a:pt x="4329" y="783619"/>
                  <a:pt x="9809" y="749518"/>
                </a:cubicBezTo>
                <a:cubicBezTo>
                  <a:pt x="13700" y="722055"/>
                  <a:pt x="13848" y="694225"/>
                  <a:pt x="10248" y="666724"/>
                </a:cubicBezTo>
                <a:cubicBezTo>
                  <a:pt x="3770" y="614737"/>
                  <a:pt x="4175" y="562179"/>
                  <a:pt x="11453" y="510291"/>
                </a:cubicBezTo>
                <a:cubicBezTo>
                  <a:pt x="15947" y="480008"/>
                  <a:pt x="18522" y="448837"/>
                  <a:pt x="10466" y="419129"/>
                </a:cubicBezTo>
                <a:cubicBezTo>
                  <a:pt x="-8494" y="349307"/>
                  <a:pt x="2576" y="279380"/>
                  <a:pt x="10466" y="209924"/>
                </a:cubicBezTo>
                <a:cubicBezTo>
                  <a:pt x="15262" y="172623"/>
                  <a:pt x="15371" y="134908"/>
                  <a:pt x="10796" y="97581"/>
                </a:cubicBezTo>
                <a:cubicBezTo>
                  <a:pt x="6735" y="70015"/>
                  <a:pt x="4313" y="42275"/>
                  <a:pt x="3535" y="14494"/>
                </a:cubicBezTo>
                <a:lnTo>
                  <a:pt x="3925" y="2002"/>
                </a:lnTo>
                <a:lnTo>
                  <a:pt x="72292" y="704"/>
                </a:ln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26" name="Picture Placeholder 25">
            <a:extLst>
              <a:ext uri="{FF2B5EF4-FFF2-40B4-BE49-F238E27FC236}">
                <a16:creationId xmlns:a16="http://schemas.microsoft.com/office/drawing/2014/main" id="{32959C17-53EC-4A48-8276-E73A5CF1258A}"/>
              </a:ext>
            </a:extLst>
          </p:cNvPr>
          <p:cNvSpPr>
            <a:spLocks noGrp="1"/>
          </p:cNvSpPr>
          <p:nvPr>
            <p:ph type="pic" sz="quarter" idx="13"/>
          </p:nvPr>
        </p:nvSpPr>
        <p:spPr>
          <a:xfrm>
            <a:off x="648304" y="3058476"/>
            <a:ext cx="1463039" cy="1484431"/>
          </a:xfrm>
          <a:custGeom>
            <a:avLst/>
            <a:gdLst>
              <a:gd name="connsiteX0" fmla="*/ 866623 w 1463039"/>
              <a:gd name="connsiteY0" fmla="*/ 570 h 1484431"/>
              <a:gd name="connsiteX1" fmla="*/ 964707 w 1463039"/>
              <a:gd name="connsiteY1" fmla="*/ 8668 h 1484431"/>
              <a:gd name="connsiteX2" fmla="*/ 1111826 w 1463039"/>
              <a:gd name="connsiteY2" fmla="*/ 8365 h 1484431"/>
              <a:gd name="connsiteX3" fmla="*/ 1290056 w 1463039"/>
              <a:gd name="connsiteY3" fmla="*/ 8729 h 1484431"/>
              <a:gd name="connsiteX4" fmla="*/ 1417398 w 1463039"/>
              <a:gd name="connsiteY4" fmla="*/ 6607 h 1484431"/>
              <a:gd name="connsiteX5" fmla="*/ 1454474 w 1463039"/>
              <a:gd name="connsiteY5" fmla="*/ 5289 h 1484431"/>
              <a:gd name="connsiteX6" fmla="*/ 1449519 w 1463039"/>
              <a:gd name="connsiteY6" fmla="*/ 94304 h 1484431"/>
              <a:gd name="connsiteX7" fmla="*/ 1454055 w 1463039"/>
              <a:gd name="connsiteY7" fmla="*/ 198722 h 1484431"/>
              <a:gd name="connsiteX8" fmla="*/ 1456616 w 1463039"/>
              <a:gd name="connsiteY8" fmla="*/ 391198 h 1484431"/>
              <a:gd name="connsiteX9" fmla="*/ 1452608 w 1463039"/>
              <a:gd name="connsiteY9" fmla="*/ 565101 h 1484431"/>
              <a:gd name="connsiteX10" fmla="*/ 1461013 w 1463039"/>
              <a:gd name="connsiteY10" fmla="*/ 624833 h 1484431"/>
              <a:gd name="connsiteX11" fmla="*/ 1451384 w 1463039"/>
              <a:gd name="connsiteY11" fmla="*/ 907021 h 1484431"/>
              <a:gd name="connsiteX12" fmla="*/ 1452664 w 1463039"/>
              <a:gd name="connsiteY12" fmla="*/ 1009693 h 1484431"/>
              <a:gd name="connsiteX13" fmla="*/ 1456003 w 1463039"/>
              <a:gd name="connsiteY13" fmla="*/ 1096987 h 1484431"/>
              <a:gd name="connsiteX14" fmla="*/ 1453721 w 1463039"/>
              <a:gd name="connsiteY14" fmla="*/ 1174561 h 1484431"/>
              <a:gd name="connsiteX15" fmla="*/ 1461723 w 1463039"/>
              <a:gd name="connsiteY15" fmla="*/ 1280017 h 1484431"/>
              <a:gd name="connsiteX16" fmla="*/ 1463039 w 1463039"/>
              <a:gd name="connsiteY16" fmla="*/ 1330730 h 1484431"/>
              <a:gd name="connsiteX17" fmla="*/ 1463039 w 1463039"/>
              <a:gd name="connsiteY17" fmla="*/ 1433812 h 1484431"/>
              <a:gd name="connsiteX18" fmla="*/ 1458898 w 1463039"/>
              <a:gd name="connsiteY18" fmla="*/ 1471899 h 1484431"/>
              <a:gd name="connsiteX19" fmla="*/ 1458307 w 1463039"/>
              <a:gd name="connsiteY19" fmla="*/ 1476108 h 1484431"/>
              <a:gd name="connsiteX20" fmla="*/ 1456252 w 1463039"/>
              <a:gd name="connsiteY20" fmla="*/ 1476005 h 1484431"/>
              <a:gd name="connsiteX21" fmla="*/ 1358700 w 1463039"/>
              <a:gd name="connsiteY21" fmla="*/ 1478794 h 1484431"/>
              <a:gd name="connsiteX22" fmla="*/ 1178286 w 1463039"/>
              <a:gd name="connsiteY22" fmla="*/ 1478794 h 1484431"/>
              <a:gd name="connsiteX23" fmla="*/ 859951 w 1463039"/>
              <a:gd name="connsiteY23" fmla="*/ 1471897 h 1484431"/>
              <a:gd name="connsiteX24" fmla="*/ 500701 w 1463039"/>
              <a:gd name="connsiteY24" fmla="*/ 1474454 h 1484431"/>
              <a:gd name="connsiteX25" fmla="*/ 234329 w 1463039"/>
              <a:gd name="connsiteY25" fmla="*/ 1468256 h 1484431"/>
              <a:gd name="connsiteX26" fmla="*/ 133135 w 1463039"/>
              <a:gd name="connsiteY26" fmla="*/ 1483210 h 1484431"/>
              <a:gd name="connsiteX27" fmla="*/ 12645 w 1463039"/>
              <a:gd name="connsiteY27" fmla="*/ 1484431 h 1484431"/>
              <a:gd name="connsiteX28" fmla="*/ 15316 w 1463039"/>
              <a:gd name="connsiteY28" fmla="*/ 1462748 h 1484431"/>
              <a:gd name="connsiteX29" fmla="*/ 11892 w 1463039"/>
              <a:gd name="connsiteY29" fmla="*/ 1410408 h 1484431"/>
              <a:gd name="connsiteX30" fmla="*/ 6412 w 1463039"/>
              <a:gd name="connsiteY30" fmla="*/ 1244507 h 1484431"/>
              <a:gd name="connsiteX31" fmla="*/ 6850 w 1463039"/>
              <a:gd name="connsiteY31" fmla="*/ 1119454 h 1484431"/>
              <a:gd name="connsiteX32" fmla="*/ 6850 w 1463039"/>
              <a:gd name="connsiteY32" fmla="*/ 1060772 h 1484431"/>
              <a:gd name="connsiteX33" fmla="*/ 9699 w 1463039"/>
              <a:gd name="connsiteY33" fmla="*/ 982320 h 1484431"/>
              <a:gd name="connsiteX34" fmla="*/ 4220 w 1463039"/>
              <a:gd name="connsiteY34" fmla="*/ 947591 h 1484431"/>
              <a:gd name="connsiteX35" fmla="*/ 6904 w 1463039"/>
              <a:gd name="connsiteY35" fmla="*/ 858679 h 1484431"/>
              <a:gd name="connsiteX36" fmla="*/ 9809 w 1463039"/>
              <a:gd name="connsiteY36" fmla="*/ 755959 h 1484431"/>
              <a:gd name="connsiteX37" fmla="*/ 10248 w 1463039"/>
              <a:gd name="connsiteY37" fmla="*/ 673165 h 1484431"/>
              <a:gd name="connsiteX38" fmla="*/ 11453 w 1463039"/>
              <a:gd name="connsiteY38" fmla="*/ 516732 h 1484431"/>
              <a:gd name="connsiteX39" fmla="*/ 10466 w 1463039"/>
              <a:gd name="connsiteY39" fmla="*/ 425570 h 1484431"/>
              <a:gd name="connsiteX40" fmla="*/ 10466 w 1463039"/>
              <a:gd name="connsiteY40" fmla="*/ 216365 h 1484431"/>
              <a:gd name="connsiteX41" fmla="*/ 10796 w 1463039"/>
              <a:gd name="connsiteY41" fmla="*/ 104022 h 1484431"/>
              <a:gd name="connsiteX42" fmla="*/ 3535 w 1463039"/>
              <a:gd name="connsiteY42" fmla="*/ 20935 h 1484431"/>
              <a:gd name="connsiteX43" fmla="*/ 3925 w 1463039"/>
              <a:gd name="connsiteY43" fmla="*/ 8443 h 1484431"/>
              <a:gd name="connsiteX44" fmla="*/ 72292 w 1463039"/>
              <a:gd name="connsiteY44" fmla="*/ 7145 h 1484431"/>
              <a:gd name="connsiteX45" fmla="*/ 231771 w 1463039"/>
              <a:gd name="connsiteY45" fmla="*/ 4000 h 1484431"/>
              <a:gd name="connsiteX46" fmla="*/ 364603 w 1463039"/>
              <a:gd name="connsiteY46" fmla="*/ 11881 h 1484431"/>
              <a:gd name="connsiteX47" fmla="*/ 768234 w 1463039"/>
              <a:gd name="connsiteY47" fmla="*/ 2060 h 1484431"/>
              <a:gd name="connsiteX48" fmla="*/ 866623 w 1463039"/>
              <a:gd name="connsiteY48" fmla="*/ 570 h 1484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463039" h="1484431">
                <a:moveTo>
                  <a:pt x="866623" y="570"/>
                </a:moveTo>
                <a:cubicBezTo>
                  <a:pt x="899406" y="1672"/>
                  <a:pt x="932137" y="4373"/>
                  <a:pt x="964707" y="8668"/>
                </a:cubicBezTo>
                <a:cubicBezTo>
                  <a:pt x="1013530" y="15822"/>
                  <a:pt x="1062767" y="11396"/>
                  <a:pt x="1111826" y="8365"/>
                </a:cubicBezTo>
                <a:cubicBezTo>
                  <a:pt x="1171217" y="4667"/>
                  <a:pt x="1230548" y="2666"/>
                  <a:pt x="1290056" y="8729"/>
                </a:cubicBezTo>
                <a:cubicBezTo>
                  <a:pt x="1332385" y="13093"/>
                  <a:pt x="1374950" y="9032"/>
                  <a:pt x="1417398" y="6607"/>
                </a:cubicBezTo>
                <a:lnTo>
                  <a:pt x="1454474" y="5289"/>
                </a:lnTo>
                <a:lnTo>
                  <a:pt x="1449519" y="94304"/>
                </a:lnTo>
                <a:cubicBezTo>
                  <a:pt x="1449060" y="129133"/>
                  <a:pt x="1450326" y="163950"/>
                  <a:pt x="1454055" y="198722"/>
                </a:cubicBezTo>
                <a:cubicBezTo>
                  <a:pt x="1460000" y="262766"/>
                  <a:pt x="1460857" y="327061"/>
                  <a:pt x="1456616" y="391198"/>
                </a:cubicBezTo>
                <a:cubicBezTo>
                  <a:pt x="1453666" y="449150"/>
                  <a:pt x="1446429" y="507011"/>
                  <a:pt x="1452608" y="565101"/>
                </a:cubicBezTo>
                <a:cubicBezTo>
                  <a:pt x="1454723" y="585088"/>
                  <a:pt x="1459844" y="604709"/>
                  <a:pt x="1461013" y="624833"/>
                </a:cubicBezTo>
                <a:cubicBezTo>
                  <a:pt x="1466579" y="719109"/>
                  <a:pt x="1458230" y="813065"/>
                  <a:pt x="1451384" y="907021"/>
                </a:cubicBezTo>
                <a:cubicBezTo>
                  <a:pt x="1448879" y="941245"/>
                  <a:pt x="1445817" y="975469"/>
                  <a:pt x="1452664" y="1009693"/>
                </a:cubicBezTo>
                <a:cubicBezTo>
                  <a:pt x="1458091" y="1038573"/>
                  <a:pt x="1459210" y="1067888"/>
                  <a:pt x="1456003" y="1096987"/>
                </a:cubicBezTo>
                <a:cubicBezTo>
                  <a:pt x="1452797" y="1122759"/>
                  <a:pt x="1452035" y="1148692"/>
                  <a:pt x="1453721" y="1174561"/>
                </a:cubicBezTo>
                <a:cubicBezTo>
                  <a:pt x="1457200" y="1209698"/>
                  <a:pt x="1459900" y="1244846"/>
                  <a:pt x="1461723" y="1280017"/>
                </a:cubicBezTo>
                <a:lnTo>
                  <a:pt x="1463039" y="1330730"/>
                </a:lnTo>
                <a:lnTo>
                  <a:pt x="1463039" y="1433812"/>
                </a:lnTo>
                <a:lnTo>
                  <a:pt x="1458898" y="1471899"/>
                </a:lnTo>
                <a:lnTo>
                  <a:pt x="1458307" y="1476108"/>
                </a:lnTo>
                <a:lnTo>
                  <a:pt x="1456252" y="1476005"/>
                </a:lnTo>
                <a:cubicBezTo>
                  <a:pt x="1423776" y="1477709"/>
                  <a:pt x="1391237" y="1478251"/>
                  <a:pt x="1358700" y="1478794"/>
                </a:cubicBezTo>
                <a:cubicBezTo>
                  <a:pt x="1298542" y="1479801"/>
                  <a:pt x="1238141" y="1489099"/>
                  <a:pt x="1178286" y="1478794"/>
                </a:cubicBezTo>
                <a:cubicBezTo>
                  <a:pt x="1072672" y="1461941"/>
                  <a:pt x="965947" y="1459624"/>
                  <a:pt x="859951" y="1471897"/>
                </a:cubicBezTo>
                <a:cubicBezTo>
                  <a:pt x="740406" y="1483830"/>
                  <a:pt x="620344" y="1484683"/>
                  <a:pt x="500701" y="1474454"/>
                </a:cubicBezTo>
                <a:cubicBezTo>
                  <a:pt x="412072" y="1467171"/>
                  <a:pt x="323262" y="1461747"/>
                  <a:pt x="234329" y="1468256"/>
                </a:cubicBezTo>
                <a:cubicBezTo>
                  <a:pt x="200275" y="1470813"/>
                  <a:pt x="167069" y="1481971"/>
                  <a:pt x="133135" y="1483210"/>
                </a:cubicBezTo>
                <a:lnTo>
                  <a:pt x="12645" y="1484431"/>
                </a:lnTo>
                <a:lnTo>
                  <a:pt x="15316" y="1462748"/>
                </a:lnTo>
                <a:cubicBezTo>
                  <a:pt x="16577" y="1445266"/>
                  <a:pt x="16193" y="1427771"/>
                  <a:pt x="11892" y="1410408"/>
                </a:cubicBezTo>
                <a:cubicBezTo>
                  <a:pt x="-1808" y="1355229"/>
                  <a:pt x="932" y="1300103"/>
                  <a:pt x="6412" y="1244507"/>
                </a:cubicBezTo>
                <a:cubicBezTo>
                  <a:pt x="10522" y="1203136"/>
                  <a:pt x="15070" y="1161295"/>
                  <a:pt x="6850" y="1119454"/>
                </a:cubicBezTo>
                <a:cubicBezTo>
                  <a:pt x="3316" y="1100040"/>
                  <a:pt x="3316" y="1080186"/>
                  <a:pt x="6850" y="1060772"/>
                </a:cubicBezTo>
                <a:cubicBezTo>
                  <a:pt x="11124" y="1034621"/>
                  <a:pt x="15179" y="1008732"/>
                  <a:pt x="9699" y="982320"/>
                </a:cubicBezTo>
                <a:cubicBezTo>
                  <a:pt x="7289" y="970814"/>
                  <a:pt x="5481" y="959203"/>
                  <a:pt x="4220" y="947591"/>
                </a:cubicBezTo>
                <a:cubicBezTo>
                  <a:pt x="1710" y="917947"/>
                  <a:pt x="2609" y="888135"/>
                  <a:pt x="6904" y="858679"/>
                </a:cubicBezTo>
                <a:cubicBezTo>
                  <a:pt x="11015" y="824474"/>
                  <a:pt x="4329" y="790060"/>
                  <a:pt x="9809" y="755959"/>
                </a:cubicBezTo>
                <a:cubicBezTo>
                  <a:pt x="13700" y="728496"/>
                  <a:pt x="13848" y="700666"/>
                  <a:pt x="10248" y="673165"/>
                </a:cubicBezTo>
                <a:cubicBezTo>
                  <a:pt x="3770" y="621178"/>
                  <a:pt x="4175" y="568620"/>
                  <a:pt x="11453" y="516732"/>
                </a:cubicBezTo>
                <a:cubicBezTo>
                  <a:pt x="15947" y="486449"/>
                  <a:pt x="18522" y="455278"/>
                  <a:pt x="10466" y="425570"/>
                </a:cubicBezTo>
                <a:cubicBezTo>
                  <a:pt x="-8494" y="355748"/>
                  <a:pt x="2576" y="285821"/>
                  <a:pt x="10466" y="216365"/>
                </a:cubicBezTo>
                <a:cubicBezTo>
                  <a:pt x="15262" y="179064"/>
                  <a:pt x="15371" y="141349"/>
                  <a:pt x="10796" y="104022"/>
                </a:cubicBezTo>
                <a:cubicBezTo>
                  <a:pt x="6735" y="76456"/>
                  <a:pt x="4313" y="48716"/>
                  <a:pt x="3535" y="20935"/>
                </a:cubicBezTo>
                <a:lnTo>
                  <a:pt x="3925" y="8443"/>
                </a:lnTo>
                <a:lnTo>
                  <a:pt x="72292" y="7145"/>
                </a:lnTo>
                <a:cubicBezTo>
                  <a:pt x="125550" y="5561"/>
                  <a:pt x="178728" y="3394"/>
                  <a:pt x="231771" y="4000"/>
                </a:cubicBezTo>
                <a:cubicBezTo>
                  <a:pt x="276049" y="4485"/>
                  <a:pt x="320208" y="13578"/>
                  <a:pt x="364603" y="11881"/>
                </a:cubicBezTo>
                <a:cubicBezTo>
                  <a:pt x="499147" y="6910"/>
                  <a:pt x="633750" y="8547"/>
                  <a:pt x="768234" y="2060"/>
                </a:cubicBezTo>
                <a:cubicBezTo>
                  <a:pt x="801008" y="-38"/>
                  <a:pt x="833841" y="-533"/>
                  <a:pt x="866623" y="570"/>
                </a:cubicBez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0" y="365125"/>
            <a:ext cx="12188952" cy="1325563"/>
          </a:xfrm>
        </p:spPr>
        <p:txBody>
          <a:bodyPr/>
          <a:lstStyle>
            <a:lvl1pPr algn="ctr">
              <a:defRPr sz="7200"/>
            </a:lvl1pPr>
          </a:lstStyle>
          <a:p>
            <a:r>
              <a:rPr lang="en-US"/>
              <a:t>Click to edit Master title style</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19" name="Rectangle 18" descr="Tag=AccentColor&#10;Flavor=Light&#10;Target=FillAndLine">
            <a:extLst>
              <a:ext uri="{FF2B5EF4-FFF2-40B4-BE49-F238E27FC236}">
                <a16:creationId xmlns:a16="http://schemas.microsoft.com/office/drawing/2014/main" id="{2D7984C8-AF4A-4D59-BB2D-72D92F873C07}"/>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 Placeholder 32">
            <a:extLst>
              <a:ext uri="{FF2B5EF4-FFF2-40B4-BE49-F238E27FC236}">
                <a16:creationId xmlns:a16="http://schemas.microsoft.com/office/drawing/2014/main" id="{EC125114-9BE9-4C21-BEC1-81B685162210}"/>
              </a:ext>
            </a:extLst>
          </p:cNvPr>
          <p:cNvSpPr>
            <a:spLocks noGrp="1"/>
          </p:cNvSpPr>
          <p:nvPr>
            <p:ph type="body" sz="quarter" idx="18" hasCustomPrompt="1"/>
          </p:nvPr>
        </p:nvSpPr>
        <p:spPr>
          <a:xfrm>
            <a:off x="6309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
        <p:nvSpPr>
          <p:cNvPr id="34" name="Text Placeholder 32">
            <a:extLst>
              <a:ext uri="{FF2B5EF4-FFF2-40B4-BE49-F238E27FC236}">
                <a16:creationId xmlns:a16="http://schemas.microsoft.com/office/drawing/2014/main" id="{2AB98BFD-4068-4EDA-8DE5-E5D978EDDF2E}"/>
              </a:ext>
            </a:extLst>
          </p:cNvPr>
          <p:cNvSpPr>
            <a:spLocks noGrp="1"/>
          </p:cNvSpPr>
          <p:nvPr>
            <p:ph type="body" sz="quarter" idx="19" hasCustomPrompt="1"/>
          </p:nvPr>
        </p:nvSpPr>
        <p:spPr>
          <a:xfrm>
            <a:off x="29931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
        <p:nvSpPr>
          <p:cNvPr id="35" name="Text Placeholder 32">
            <a:extLst>
              <a:ext uri="{FF2B5EF4-FFF2-40B4-BE49-F238E27FC236}">
                <a16:creationId xmlns:a16="http://schemas.microsoft.com/office/drawing/2014/main" id="{937737FC-57C8-4243-BE91-4E9684B83613}"/>
              </a:ext>
            </a:extLst>
          </p:cNvPr>
          <p:cNvSpPr>
            <a:spLocks noGrp="1"/>
          </p:cNvSpPr>
          <p:nvPr>
            <p:ph type="body" sz="quarter" idx="20" hasCustomPrompt="1"/>
          </p:nvPr>
        </p:nvSpPr>
        <p:spPr>
          <a:xfrm>
            <a:off x="53553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
        <p:nvSpPr>
          <p:cNvPr id="36" name="Text Placeholder 32">
            <a:extLst>
              <a:ext uri="{FF2B5EF4-FFF2-40B4-BE49-F238E27FC236}">
                <a16:creationId xmlns:a16="http://schemas.microsoft.com/office/drawing/2014/main" id="{CA78FA67-D083-4763-B647-4554C3C50977}"/>
              </a:ext>
            </a:extLst>
          </p:cNvPr>
          <p:cNvSpPr>
            <a:spLocks noGrp="1"/>
          </p:cNvSpPr>
          <p:nvPr>
            <p:ph type="body" sz="quarter" idx="21" hasCustomPrompt="1"/>
          </p:nvPr>
        </p:nvSpPr>
        <p:spPr>
          <a:xfrm>
            <a:off x="77175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
        <p:nvSpPr>
          <p:cNvPr id="37" name="Text Placeholder 32">
            <a:extLst>
              <a:ext uri="{FF2B5EF4-FFF2-40B4-BE49-F238E27FC236}">
                <a16:creationId xmlns:a16="http://schemas.microsoft.com/office/drawing/2014/main" id="{F1892FE5-DAA3-4902-93EF-46D6565FFB48}"/>
              </a:ext>
            </a:extLst>
          </p:cNvPr>
          <p:cNvSpPr>
            <a:spLocks noGrp="1"/>
          </p:cNvSpPr>
          <p:nvPr>
            <p:ph type="body" sz="quarter" idx="22" hasCustomPrompt="1"/>
          </p:nvPr>
        </p:nvSpPr>
        <p:spPr>
          <a:xfrm>
            <a:off x="100797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Tree>
    <p:extLst>
      <p:ext uri="{BB962C8B-B14F-4D97-AF65-F5344CB8AC3E}">
        <p14:creationId xmlns:p14="http://schemas.microsoft.com/office/powerpoint/2010/main" val="2183427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Center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838200" y="365124"/>
            <a:ext cx="10515600" cy="1325880"/>
          </a:xfrm>
        </p:spPr>
        <p:txBody>
          <a:bodyPr/>
          <a:lstStyle>
            <a:lvl1pPr algn="ctr">
              <a:defRPr sz="7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41248" y="2304288"/>
            <a:ext cx="10515600" cy="3877056"/>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lvl1pPr>
              <a:defRPr>
                <a:solidFill>
                  <a:schemeClr val="tx1"/>
                </a:solidFill>
              </a:defRPr>
            </a:lvl1p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lvl1pPr>
              <a:defRPr>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lvl1pPr>
              <a:defRPr>
                <a:solidFill>
                  <a:schemeClr val="tx1"/>
                </a:solidFill>
              </a:defRPr>
            </a:lvl1pPr>
          </a:lstStyle>
          <a:p>
            <a:fld id="{2C18C1E5-FB55-42F5-BD6D-9CC153FCDBE6}" type="slidenum">
              <a:rPr lang="en-US" smtClean="0"/>
              <a:pPr/>
              <a:t>‹#›</a:t>
            </a:fld>
            <a:endParaRPr lang="en-US" dirty="0"/>
          </a:p>
        </p:txBody>
      </p:sp>
      <p:sp>
        <p:nvSpPr>
          <p:cNvPr id="7" name="Rectangle 6" descr="Tag=AccentColor&#10;Flavor=Light&#10;Target=FillAndLine">
            <a:extLst>
              <a:ext uri="{FF2B5EF4-FFF2-40B4-BE49-F238E27FC236}">
                <a16:creationId xmlns:a16="http://schemas.microsoft.com/office/drawing/2014/main" id="{83465705-093A-460D-83A5-4A4F3275ADB7}"/>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58290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lvl1pPr algn="ctr">
              <a:defRPr/>
            </a:lvl1pPr>
          </a:lstStyle>
          <a:p>
            <a:r>
              <a:rPr lang="en-US"/>
              <a:t>Click to edit Master title style</a:t>
            </a:r>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2304288"/>
            <a:ext cx="5181600" cy="3877056"/>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2304288"/>
            <a:ext cx="5181600" cy="3877056"/>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8" name="Rectangle 7" descr="Tag=AccentColor&#10;Flavor=Light&#10;Target=FillAndLine">
            <a:extLst>
              <a:ext uri="{FF2B5EF4-FFF2-40B4-BE49-F238E27FC236}">
                <a16:creationId xmlns:a16="http://schemas.microsoft.com/office/drawing/2014/main" id="{23FEB8C5-87FB-41BA-B300-D935D5EEAECC}"/>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32327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solidFill>
              </a:defRPr>
            </a:lvl1pPr>
          </a:lstStyle>
          <a:p>
            <a:r>
              <a:rPr lang="en-US" dirty="0"/>
              <a:t>9/3/20XX</a:t>
            </a:r>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solidFill>
              </a:defRPr>
            </a:lvl1pPr>
          </a:lstStyle>
          <a:p>
            <a:r>
              <a:rPr lang="en-US" dirty="0">
                <a:solidFill>
                  <a:schemeClr val="tx1"/>
                </a:solidFill>
              </a:rPr>
              <a:t>Presentation Title</a:t>
            </a:r>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solidFill>
              </a:defRPr>
            </a:lvl1pPr>
          </a:lstStyle>
          <a:p>
            <a:fld id="{2C18C1E5-FB55-42F5-BD6D-9CC153FCDBE6}" type="slidenum">
              <a:rPr lang="en-US" smtClean="0"/>
              <a:pPr/>
              <a:t>‹#›</a:t>
            </a:fld>
            <a:endParaRPr lang="en-US" dirty="0"/>
          </a:p>
        </p:txBody>
      </p:sp>
    </p:spTree>
    <p:extLst>
      <p:ext uri="{BB962C8B-B14F-4D97-AF65-F5344CB8AC3E}">
        <p14:creationId xmlns:p14="http://schemas.microsoft.com/office/powerpoint/2010/main" val="2895883312"/>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44" r:id="rId5"/>
    <p:sldLayoutId id="2147483751" r:id="rId6"/>
    <p:sldLayoutId id="2147483752" r:id="rId7"/>
    <p:sldLayoutId id="2147483753" r:id="rId8"/>
    <p:sldLayoutId id="2147483724" r:id="rId9"/>
    <p:sldLayoutId id="2147483737" r:id="rId10"/>
    <p:sldLayoutId id="2147483755" r:id="rId11"/>
    <p:sldLayoutId id="2147483754" r:id="rId12"/>
    <p:sldLayoutId id="2147483756" r:id="rId13"/>
    <p:sldLayoutId id="2147483739" r:id="rId14"/>
    <p:sldLayoutId id="2147483740" r:id="rId15"/>
    <p:sldLayoutId id="2147483741" r:id="rId16"/>
  </p:sldLayoutIdLst>
  <p:hf hdr="0"/>
  <p:txStyles>
    <p:titleStyle>
      <a:lvl1pPr algn="l" defTabSz="914400" rtl="0" eaLnBrk="1" latinLnBrk="0" hangingPunct="1">
        <a:lnSpc>
          <a:spcPct val="100000"/>
        </a:lnSpc>
        <a:spcBef>
          <a:spcPct val="0"/>
        </a:spcBef>
        <a:buNone/>
        <a:defRPr sz="72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6.jpe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10.jpeg"/></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8.jpeg"/><Relationship Id="rId4" Type="http://schemas.openxmlformats.org/officeDocument/2006/relationships/image" Target="../media/image5.jp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44.jpeg"/></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hyperlink" Target="https://www.kaggle.com/datasets/rajeevw/ufcdata" TargetMode="External"/><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image" Target="../media/image44.jpeg"/><Relationship Id="rId4" Type="http://schemas.openxmlformats.org/officeDocument/2006/relationships/image" Target="../media/image5.jpg"/></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51.svg"/><Relationship Id="rId7" Type="http://schemas.openxmlformats.org/officeDocument/2006/relationships/image" Target="../media/image55.svg"/><Relationship Id="rId2" Type="http://schemas.openxmlformats.org/officeDocument/2006/relationships/image" Target="../media/image50.png"/><Relationship Id="rId1" Type="http://schemas.openxmlformats.org/officeDocument/2006/relationships/slideLayout" Target="../slideLayouts/slideLayout13.xml"/><Relationship Id="rId6" Type="http://schemas.openxmlformats.org/officeDocument/2006/relationships/image" Target="../media/image54.png"/><Relationship Id="rId5" Type="http://schemas.openxmlformats.org/officeDocument/2006/relationships/image" Target="../media/image53.svg"/><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jpg"/><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1.jpeg"/><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1B3DD-35BD-42F7-9AD7-7F3402B2623E}"/>
              </a:ext>
            </a:extLst>
          </p:cNvPr>
          <p:cNvSpPr>
            <a:spLocks noGrp="1"/>
          </p:cNvSpPr>
          <p:nvPr>
            <p:ph type="ctrTitle"/>
          </p:nvPr>
        </p:nvSpPr>
        <p:spPr/>
        <p:txBody>
          <a:bodyPr/>
          <a:lstStyle/>
          <a:p>
            <a:r>
              <a:rPr lang="en-US" sz="7200" b="1" dirty="0">
                <a:latin typeface="+mn-lt"/>
                <a:ea typeface="+mn-ea"/>
                <a:cs typeface="+mn-cs"/>
              </a:rPr>
              <a:t>Data</a:t>
            </a:r>
            <a:r>
              <a:rPr lang="en-US" sz="7200" dirty="0">
                <a:solidFill>
                  <a:srgbClr val="223C50"/>
                </a:solidFill>
                <a:latin typeface="TradeGothic-Bold"/>
                <a:ea typeface="+mn-ea"/>
                <a:cs typeface="+mn-cs"/>
              </a:rPr>
              <a:t> </a:t>
            </a:r>
            <a:r>
              <a:rPr lang="en-US" sz="7200" b="1" dirty="0">
                <a:latin typeface="+mn-lt"/>
                <a:ea typeface="+mn-ea"/>
                <a:cs typeface="+mn-cs"/>
              </a:rPr>
              <a:t>Analytics</a:t>
            </a:r>
            <a:r>
              <a:rPr lang="en-US" sz="7200" b="1" dirty="0">
                <a:solidFill>
                  <a:srgbClr val="223C50"/>
                </a:solidFill>
                <a:latin typeface="TradeGothic-Bold"/>
                <a:ea typeface="+mn-ea"/>
                <a:cs typeface="+mn-cs"/>
              </a:rPr>
              <a:t> </a:t>
            </a:r>
            <a:r>
              <a:rPr lang="en-US" sz="7200" b="1" dirty="0">
                <a:latin typeface="+mn-lt"/>
                <a:ea typeface="+mn-ea"/>
                <a:cs typeface="+mn-cs"/>
              </a:rPr>
              <a:t>Case Study Portfolio</a:t>
            </a:r>
          </a:p>
        </p:txBody>
      </p:sp>
      <p:sp>
        <p:nvSpPr>
          <p:cNvPr id="3" name="Subtitle 2">
            <a:extLst>
              <a:ext uri="{FF2B5EF4-FFF2-40B4-BE49-F238E27FC236}">
                <a16:creationId xmlns:a16="http://schemas.microsoft.com/office/drawing/2014/main" id="{AF5A2D86-784C-417D-9AD4-AF18311FBC6D}"/>
              </a:ext>
            </a:extLst>
          </p:cNvPr>
          <p:cNvSpPr>
            <a:spLocks noGrp="1"/>
          </p:cNvSpPr>
          <p:nvPr>
            <p:ph type="subTitle" idx="1"/>
          </p:nvPr>
        </p:nvSpPr>
        <p:spPr/>
        <p:txBody>
          <a:bodyPr/>
          <a:lstStyle/>
          <a:p>
            <a:r>
              <a:rPr lang="en-US" b="1" dirty="0"/>
              <a:t>Noah Vaknin </a:t>
            </a:r>
            <a:endParaRPr lang="en-US" sz="3200" b="1" dirty="0">
              <a:solidFill>
                <a:schemeClr val="bg1"/>
              </a:solidFill>
            </a:endParaRPr>
          </a:p>
        </p:txBody>
      </p:sp>
    </p:spTree>
    <p:extLst>
      <p:ext uri="{BB962C8B-B14F-4D97-AF65-F5344CB8AC3E}">
        <p14:creationId xmlns:p14="http://schemas.microsoft.com/office/powerpoint/2010/main" val="3865773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r>
              <a:rPr lang="en-US" dirty="0"/>
              <a:t>Analysis</a:t>
            </a:r>
          </a:p>
        </p:txBody>
      </p:sp>
      <p:sp>
        <p:nvSpPr>
          <p:cNvPr id="7" name="Content Placeholder 6">
            <a:extLst>
              <a:ext uri="{FF2B5EF4-FFF2-40B4-BE49-F238E27FC236}">
                <a16:creationId xmlns:a16="http://schemas.microsoft.com/office/drawing/2014/main" id="{C8593699-0928-2F88-D158-4C7BA73CA4E9}"/>
              </a:ext>
            </a:extLst>
          </p:cNvPr>
          <p:cNvSpPr>
            <a:spLocks noGrp="1"/>
          </p:cNvSpPr>
          <p:nvPr>
            <p:ph idx="1"/>
          </p:nvPr>
        </p:nvSpPr>
        <p:spPr>
          <a:xfrm>
            <a:off x="838200" y="5395912"/>
            <a:ext cx="4932140" cy="1325563"/>
          </a:xfrm>
        </p:spPr>
        <p:txBody>
          <a:bodyPr>
            <a:normAutofit/>
          </a:bodyPr>
          <a:lstStyle/>
          <a:p>
            <a:r>
              <a:rPr lang="en-US" sz="1800" dirty="0"/>
              <a:t>This is the first time we really see a trend from before 2016 hold through 2016. Just like prior years, Action, Shooter, and Sports games are the three most popular genres.</a:t>
            </a:r>
          </a:p>
          <a:p>
            <a:endParaRPr lang="en-US" dirty="0"/>
          </a:p>
        </p:txBody>
      </p:sp>
      <p:sp>
        <p:nvSpPr>
          <p:cNvPr id="10" name="TextBox 9">
            <a:extLst>
              <a:ext uri="{FF2B5EF4-FFF2-40B4-BE49-F238E27FC236}">
                <a16:creationId xmlns:a16="http://schemas.microsoft.com/office/drawing/2014/main" id="{0CC8DE52-797D-753B-6FAB-A9B719F4476B}"/>
              </a:ext>
            </a:extLst>
          </p:cNvPr>
          <p:cNvSpPr txBox="1"/>
          <p:nvPr/>
        </p:nvSpPr>
        <p:spPr>
          <a:xfrm>
            <a:off x="2313432" y="1881402"/>
            <a:ext cx="2221991" cy="369332"/>
          </a:xfrm>
          <a:prstGeom prst="rect">
            <a:avLst/>
          </a:prstGeom>
          <a:noFill/>
        </p:spPr>
        <p:txBody>
          <a:bodyPr wrap="square" rtlCol="0">
            <a:spAutoFit/>
          </a:bodyPr>
          <a:lstStyle/>
          <a:p>
            <a:r>
              <a:rPr lang="en-US" dirty="0"/>
              <a:t>Global Video Game Genre Popularity</a:t>
            </a:r>
          </a:p>
        </p:txBody>
      </p:sp>
      <p:sp>
        <p:nvSpPr>
          <p:cNvPr id="12" name="TextBox 11">
            <a:extLst>
              <a:ext uri="{FF2B5EF4-FFF2-40B4-BE49-F238E27FC236}">
                <a16:creationId xmlns:a16="http://schemas.microsoft.com/office/drawing/2014/main" id="{B9FA83F1-8509-38B2-3926-45840704A86E}"/>
              </a:ext>
            </a:extLst>
          </p:cNvPr>
          <p:cNvSpPr txBox="1"/>
          <p:nvPr/>
        </p:nvSpPr>
        <p:spPr>
          <a:xfrm>
            <a:off x="7851171" y="1881402"/>
            <a:ext cx="2606040" cy="369332"/>
          </a:xfrm>
          <a:prstGeom prst="rect">
            <a:avLst/>
          </a:prstGeom>
          <a:noFill/>
        </p:spPr>
        <p:txBody>
          <a:bodyPr wrap="square" rtlCol="0">
            <a:spAutoFit/>
          </a:bodyPr>
          <a:lstStyle/>
          <a:p>
            <a:r>
              <a:rPr lang="en-US" dirty="0"/>
              <a:t>Gaming Platform Popularity by Region</a:t>
            </a:r>
          </a:p>
        </p:txBody>
      </p:sp>
      <p:sp>
        <p:nvSpPr>
          <p:cNvPr id="13" name="TextBox 12">
            <a:extLst>
              <a:ext uri="{FF2B5EF4-FFF2-40B4-BE49-F238E27FC236}">
                <a16:creationId xmlns:a16="http://schemas.microsoft.com/office/drawing/2014/main" id="{4E3E4482-D311-8954-9194-FDB1B0294813}"/>
              </a:ext>
            </a:extLst>
          </p:cNvPr>
          <p:cNvSpPr txBox="1"/>
          <p:nvPr/>
        </p:nvSpPr>
        <p:spPr>
          <a:xfrm>
            <a:off x="6237256" y="5395912"/>
            <a:ext cx="5943600" cy="1600438"/>
          </a:xfrm>
          <a:prstGeom prst="rect">
            <a:avLst/>
          </a:prstGeom>
          <a:noFill/>
        </p:spPr>
        <p:txBody>
          <a:bodyPr wrap="square" rtlCol="0">
            <a:spAutoFit/>
          </a:bodyPr>
          <a:lstStyle/>
          <a:p>
            <a:pPr marL="285750" indent="-285750">
              <a:buFont typeface="Arial" panose="020B0604020202020204" pitchFamily="34" charset="0"/>
              <a:buChar char="•"/>
            </a:pPr>
            <a:r>
              <a:rPr lang="en-US" sz="2000" dirty="0"/>
              <a:t>As stated in the previous slide, Action, Shooter, and Sports games were the three most popular genres. Coupling that with the fact that Europe makes up most of the global sales, it makes sense that we see Europe dominate the sales of the three most popular game genres in 2016.</a:t>
            </a:r>
          </a:p>
          <a:p>
            <a:endParaRPr lang="en-US" dirty="0"/>
          </a:p>
        </p:txBody>
      </p:sp>
      <p:pic>
        <p:nvPicPr>
          <p:cNvPr id="14" name="Content Placeholder 4">
            <a:extLst>
              <a:ext uri="{FF2B5EF4-FFF2-40B4-BE49-F238E27FC236}">
                <a16:creationId xmlns:a16="http://schemas.microsoft.com/office/drawing/2014/main" id="{8E56FBF9-6946-53C9-3384-6836709B6670}"/>
              </a:ext>
            </a:extLst>
          </p:cNvPr>
          <p:cNvPicPr>
            <a:picLocks noChangeAspect="1"/>
          </p:cNvPicPr>
          <p:nvPr/>
        </p:nvPicPr>
        <p:blipFill>
          <a:blip r:embed="rId2"/>
          <a:stretch>
            <a:fillRect/>
          </a:stretch>
        </p:blipFill>
        <p:spPr>
          <a:xfrm>
            <a:off x="688373" y="2330649"/>
            <a:ext cx="5081967" cy="2874668"/>
          </a:xfrm>
          <a:prstGeom prst="rect">
            <a:avLst/>
          </a:prstGeom>
        </p:spPr>
      </p:pic>
      <p:pic>
        <p:nvPicPr>
          <p:cNvPr id="15" name="Content Placeholder 4">
            <a:extLst>
              <a:ext uri="{FF2B5EF4-FFF2-40B4-BE49-F238E27FC236}">
                <a16:creationId xmlns:a16="http://schemas.microsoft.com/office/drawing/2014/main" id="{2DDE0A64-D864-AE83-3117-51873A46764C}"/>
              </a:ext>
            </a:extLst>
          </p:cNvPr>
          <p:cNvPicPr>
            <a:picLocks noChangeAspect="1"/>
          </p:cNvPicPr>
          <p:nvPr/>
        </p:nvPicPr>
        <p:blipFill>
          <a:blip r:embed="rId3"/>
          <a:stretch>
            <a:fillRect/>
          </a:stretch>
        </p:blipFill>
        <p:spPr>
          <a:xfrm>
            <a:off x="6668073" y="2247393"/>
            <a:ext cx="5081967" cy="2957924"/>
          </a:xfrm>
          <a:prstGeom prst="rect">
            <a:avLst/>
          </a:prstGeom>
        </p:spPr>
      </p:pic>
    </p:spTree>
    <p:extLst>
      <p:ext uri="{BB962C8B-B14F-4D97-AF65-F5344CB8AC3E}">
        <p14:creationId xmlns:p14="http://schemas.microsoft.com/office/powerpoint/2010/main" val="783648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B8E7F-FC7B-09A8-3C16-BD224DD165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C55AF-FA84-D811-84F5-8ADBA98F8E28}"/>
              </a:ext>
            </a:extLst>
          </p:cNvPr>
          <p:cNvSpPr>
            <a:spLocks noGrp="1"/>
          </p:cNvSpPr>
          <p:nvPr>
            <p:ph type="title"/>
          </p:nvPr>
        </p:nvSpPr>
        <p:spPr/>
        <p:txBody>
          <a:bodyPr/>
          <a:lstStyle/>
          <a:p>
            <a:r>
              <a:rPr lang="en-US" dirty="0"/>
              <a:t>Analysis</a:t>
            </a:r>
          </a:p>
        </p:txBody>
      </p:sp>
      <p:sp>
        <p:nvSpPr>
          <p:cNvPr id="7" name="Content Placeholder 6">
            <a:extLst>
              <a:ext uri="{FF2B5EF4-FFF2-40B4-BE49-F238E27FC236}">
                <a16:creationId xmlns:a16="http://schemas.microsoft.com/office/drawing/2014/main" id="{AA2BFEFF-499F-DF67-18CB-7B491F3C376C}"/>
              </a:ext>
            </a:extLst>
          </p:cNvPr>
          <p:cNvSpPr>
            <a:spLocks noGrp="1"/>
          </p:cNvSpPr>
          <p:nvPr>
            <p:ph idx="1"/>
          </p:nvPr>
        </p:nvSpPr>
        <p:spPr>
          <a:xfrm>
            <a:off x="838200" y="5395912"/>
            <a:ext cx="4459729" cy="1325563"/>
          </a:xfrm>
        </p:spPr>
        <p:txBody>
          <a:bodyPr>
            <a:normAutofit fontScale="92500" lnSpcReduction="10000"/>
          </a:bodyPr>
          <a:lstStyle/>
          <a:p>
            <a:r>
              <a:rPr lang="en-US" sz="2100" dirty="0"/>
              <a:t>This plot helps us to understand that as opposed to the past 35 years where North America has been the catalyst of global sales, the tide is shifting. In 2016 Europe has the largest % of global sales as seen in this scatter plot.</a:t>
            </a:r>
          </a:p>
          <a:p>
            <a:endParaRPr lang="en-US" dirty="0"/>
          </a:p>
        </p:txBody>
      </p:sp>
      <p:pic>
        <p:nvPicPr>
          <p:cNvPr id="8" name="Content Placeholder 6">
            <a:extLst>
              <a:ext uri="{FF2B5EF4-FFF2-40B4-BE49-F238E27FC236}">
                <a16:creationId xmlns:a16="http://schemas.microsoft.com/office/drawing/2014/main" id="{BDBFC862-DCF9-30F3-89AD-2B07C8CA413D}"/>
              </a:ext>
            </a:extLst>
          </p:cNvPr>
          <p:cNvPicPr>
            <a:picLocks noChangeAspect="1"/>
          </p:cNvPicPr>
          <p:nvPr/>
        </p:nvPicPr>
        <p:blipFill>
          <a:blip r:embed="rId2"/>
          <a:stretch>
            <a:fillRect/>
          </a:stretch>
        </p:blipFill>
        <p:spPr>
          <a:xfrm>
            <a:off x="496825" y="2250734"/>
            <a:ext cx="5465062" cy="3034498"/>
          </a:xfrm>
          <a:prstGeom prst="rect">
            <a:avLst/>
          </a:prstGeom>
        </p:spPr>
      </p:pic>
      <p:sp>
        <p:nvSpPr>
          <p:cNvPr id="10" name="TextBox 9">
            <a:extLst>
              <a:ext uri="{FF2B5EF4-FFF2-40B4-BE49-F238E27FC236}">
                <a16:creationId xmlns:a16="http://schemas.microsoft.com/office/drawing/2014/main" id="{BBF7716F-A42B-EDCB-A220-21BA9D082427}"/>
              </a:ext>
            </a:extLst>
          </p:cNvPr>
          <p:cNvSpPr txBox="1"/>
          <p:nvPr/>
        </p:nvSpPr>
        <p:spPr>
          <a:xfrm>
            <a:off x="2313433" y="1881402"/>
            <a:ext cx="1831848" cy="369332"/>
          </a:xfrm>
          <a:prstGeom prst="rect">
            <a:avLst/>
          </a:prstGeom>
          <a:noFill/>
        </p:spPr>
        <p:txBody>
          <a:bodyPr wrap="square" rtlCol="0">
            <a:spAutoFit/>
          </a:bodyPr>
          <a:lstStyle/>
          <a:p>
            <a:r>
              <a:rPr lang="en-US" dirty="0"/>
              <a:t>Distribution of sales by region</a:t>
            </a:r>
          </a:p>
        </p:txBody>
      </p:sp>
      <p:pic>
        <p:nvPicPr>
          <p:cNvPr id="11" name="Content Placeholder 4">
            <a:extLst>
              <a:ext uri="{FF2B5EF4-FFF2-40B4-BE49-F238E27FC236}">
                <a16:creationId xmlns:a16="http://schemas.microsoft.com/office/drawing/2014/main" id="{18901FC5-325F-38F8-1B3F-42D2BF73131B}"/>
              </a:ext>
            </a:extLst>
          </p:cNvPr>
          <p:cNvPicPr>
            <a:picLocks noChangeAspect="1"/>
          </p:cNvPicPr>
          <p:nvPr/>
        </p:nvPicPr>
        <p:blipFill>
          <a:blip r:embed="rId3"/>
          <a:stretch>
            <a:fillRect/>
          </a:stretch>
        </p:blipFill>
        <p:spPr>
          <a:xfrm>
            <a:off x="6613208" y="2250734"/>
            <a:ext cx="5081967" cy="3034498"/>
          </a:xfrm>
          <a:prstGeom prst="rect">
            <a:avLst/>
          </a:prstGeom>
        </p:spPr>
      </p:pic>
      <p:sp>
        <p:nvSpPr>
          <p:cNvPr id="12" name="TextBox 11">
            <a:extLst>
              <a:ext uri="{FF2B5EF4-FFF2-40B4-BE49-F238E27FC236}">
                <a16:creationId xmlns:a16="http://schemas.microsoft.com/office/drawing/2014/main" id="{8D14B2B7-63D0-785C-9EE4-F0F53E864CEF}"/>
              </a:ext>
            </a:extLst>
          </p:cNvPr>
          <p:cNvSpPr txBox="1"/>
          <p:nvPr/>
        </p:nvSpPr>
        <p:spPr>
          <a:xfrm>
            <a:off x="8280939" y="1881402"/>
            <a:ext cx="2606040" cy="369332"/>
          </a:xfrm>
          <a:prstGeom prst="rect">
            <a:avLst/>
          </a:prstGeom>
          <a:noFill/>
        </p:spPr>
        <p:txBody>
          <a:bodyPr wrap="square" rtlCol="0">
            <a:spAutoFit/>
          </a:bodyPr>
          <a:lstStyle/>
          <a:p>
            <a:r>
              <a:rPr lang="en-US" dirty="0"/>
              <a:t>Game Genre Popularity by Region</a:t>
            </a:r>
          </a:p>
        </p:txBody>
      </p:sp>
      <p:sp>
        <p:nvSpPr>
          <p:cNvPr id="13" name="TextBox 12">
            <a:extLst>
              <a:ext uri="{FF2B5EF4-FFF2-40B4-BE49-F238E27FC236}">
                <a16:creationId xmlns:a16="http://schemas.microsoft.com/office/drawing/2014/main" id="{AC8E3C19-7AA0-53FA-28FC-D5B1452D1940}"/>
              </a:ext>
            </a:extLst>
          </p:cNvPr>
          <p:cNvSpPr txBox="1"/>
          <p:nvPr/>
        </p:nvSpPr>
        <p:spPr>
          <a:xfrm>
            <a:off x="6231158" y="5395912"/>
            <a:ext cx="584606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Being that all these platforms weren’t created during the beginning of the data capture, it would make sense why </a:t>
            </a:r>
            <a:r>
              <a:rPr lang="en-US" dirty="0" err="1"/>
              <a:t>GameCo</a:t>
            </a:r>
            <a:r>
              <a:rPr lang="en-US" dirty="0"/>
              <a:t> wouldn’t have a good grasp on platform trends. However in 2016, PS4 is by far the leading platform in every region. Games played on the PS4 are more likely to increase sales by the greatest margin.</a:t>
            </a:r>
          </a:p>
          <a:p>
            <a:endParaRPr lang="en-US" dirty="0"/>
          </a:p>
        </p:txBody>
      </p:sp>
    </p:spTree>
    <p:extLst>
      <p:ext uri="{BB962C8B-B14F-4D97-AF65-F5344CB8AC3E}">
        <p14:creationId xmlns:p14="http://schemas.microsoft.com/office/powerpoint/2010/main" val="4289915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3B5C8-18C3-98EB-64DB-38F9481795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B0D539-BD60-463E-A58E-FED02ACC94B9}"/>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8181D133-0D98-4136-76F2-B816F90217CB}"/>
              </a:ext>
            </a:extLst>
          </p:cNvPr>
          <p:cNvSpPr>
            <a:spLocks noGrp="1"/>
          </p:cNvSpPr>
          <p:nvPr>
            <p:ph idx="1"/>
          </p:nvPr>
        </p:nvSpPr>
        <p:spPr/>
        <p:txBody>
          <a:bodyPr>
            <a:normAutofit/>
          </a:bodyPr>
          <a:lstStyle/>
          <a:p>
            <a:r>
              <a:rPr lang="en-US" dirty="0"/>
              <a:t>Unlike the past 35 or so years, how </a:t>
            </a:r>
            <a:r>
              <a:rPr lang="en-US" dirty="0" err="1"/>
              <a:t>GameCo</a:t>
            </a:r>
            <a:r>
              <a:rPr lang="en-US" dirty="0"/>
              <a:t> looks at the video game market landscape in terms of regional sales should shift as we now see Europe beginning to take over North America for highest % of global sales. Along with this change, a shift in platform usage has also contributed to different sales distribution. With the addition of the PS4 in 2013 and to a lesser extent, the </a:t>
            </a:r>
            <a:r>
              <a:rPr lang="en-US" dirty="0" err="1"/>
              <a:t>xbox</a:t>
            </a:r>
            <a:r>
              <a:rPr lang="en-US" dirty="0"/>
              <a:t> 1, the distribution of platforms on which people game on has changed. This change is reflected in the games that people buy specifically, shooter games. Although I did state that shooter games have been one of the three most popular game genres over the past 35 years, their popularity relative to the other genres has seen the sharpest increase in 2016. One thing that hasn’t really changed and holds true in 2016 is that action, sports and shooter games remain to be the 3 most popular genres of game. </a:t>
            </a:r>
          </a:p>
          <a:p>
            <a:endParaRPr lang="en-US" dirty="0"/>
          </a:p>
        </p:txBody>
      </p:sp>
    </p:spTree>
    <p:extLst>
      <p:ext uri="{BB962C8B-B14F-4D97-AF65-F5344CB8AC3E}">
        <p14:creationId xmlns:p14="http://schemas.microsoft.com/office/powerpoint/2010/main" val="1367039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1E6C5-86F8-9C2E-1E7A-0AEF1BA91948}"/>
              </a:ext>
            </a:extLst>
          </p:cNvPr>
          <p:cNvSpPr>
            <a:spLocks noGrp="1"/>
          </p:cNvSpPr>
          <p:nvPr>
            <p:ph type="title"/>
          </p:nvPr>
        </p:nvSpPr>
        <p:spPr/>
        <p:txBody>
          <a:bodyPr/>
          <a:lstStyle/>
          <a:p>
            <a:r>
              <a:rPr lang="en-US" dirty="0"/>
              <a:t>Recommendations</a:t>
            </a:r>
          </a:p>
        </p:txBody>
      </p:sp>
      <p:sp>
        <p:nvSpPr>
          <p:cNvPr id="3" name="Content Placeholder 2">
            <a:extLst>
              <a:ext uri="{FF2B5EF4-FFF2-40B4-BE49-F238E27FC236}">
                <a16:creationId xmlns:a16="http://schemas.microsoft.com/office/drawing/2014/main" id="{647F7C5E-3D6D-C5D6-C3FC-E66DE260076A}"/>
              </a:ext>
            </a:extLst>
          </p:cNvPr>
          <p:cNvSpPr>
            <a:spLocks noGrp="1"/>
          </p:cNvSpPr>
          <p:nvPr>
            <p:ph idx="1"/>
          </p:nvPr>
        </p:nvSpPr>
        <p:spPr/>
        <p:txBody>
          <a:bodyPr>
            <a:normAutofit fontScale="77500" lnSpcReduction="20000"/>
          </a:bodyPr>
          <a:lstStyle/>
          <a:p>
            <a:r>
              <a:rPr lang="en-US" dirty="0"/>
              <a:t>The most important change </a:t>
            </a:r>
            <a:r>
              <a:rPr lang="en-US" dirty="0" err="1"/>
              <a:t>GameCo</a:t>
            </a:r>
            <a:r>
              <a:rPr lang="en-US" dirty="0"/>
              <a:t> must make when considering the gaming market is how they view both Europe and North America.</a:t>
            </a:r>
          </a:p>
          <a:p>
            <a:pPr lvl="1"/>
            <a:r>
              <a:rPr lang="en-US" dirty="0"/>
              <a:t>Europe has seen a steady increase in their share of the global market while North America has seen the opposite</a:t>
            </a:r>
          </a:p>
          <a:p>
            <a:r>
              <a:rPr lang="en-US" dirty="0"/>
              <a:t>This being said, </a:t>
            </a:r>
            <a:r>
              <a:rPr lang="en-US" dirty="0" err="1"/>
              <a:t>GameCo</a:t>
            </a:r>
            <a:r>
              <a:rPr lang="en-US" dirty="0"/>
              <a:t> should start allocating more games to Europe to meet the growing demand, In particular, games that are of the action, sports, and shooter variety.</a:t>
            </a:r>
          </a:p>
          <a:p>
            <a:pPr lvl="1"/>
            <a:r>
              <a:rPr lang="en-US" dirty="0"/>
              <a:t>These games should be available on the PS4 as it is the most popular</a:t>
            </a:r>
          </a:p>
          <a:p>
            <a:pPr lvl="2"/>
            <a:r>
              <a:rPr lang="en-US" dirty="0"/>
              <a:t>It is also important that these games not only be playable on PS4 but across other platforms as this increase the However, of consumers you can sell the game to.</a:t>
            </a:r>
          </a:p>
          <a:p>
            <a:r>
              <a:rPr lang="en-US" dirty="0"/>
              <a:t>However you do still want to allocate recourse to North America as it your second largest market and has very similar game preferences to Europe.</a:t>
            </a:r>
          </a:p>
          <a:p>
            <a:r>
              <a:rPr lang="en-US" dirty="0"/>
              <a:t>When it comes to Japan, there game preferences differ tremulously from that of Europe and North America with the exception of action games.</a:t>
            </a:r>
          </a:p>
          <a:p>
            <a:pPr lvl="1"/>
            <a:r>
              <a:rPr lang="en-US" dirty="0"/>
              <a:t>This is good as the two most popular game genres in Japan are simulation and role-playing. These genres aren’t that popular in the other regions so you can allocate a lot of those games to Japan</a:t>
            </a:r>
          </a:p>
          <a:p>
            <a:endParaRPr lang="en-US" dirty="0"/>
          </a:p>
        </p:txBody>
      </p:sp>
    </p:spTree>
    <p:extLst>
      <p:ext uri="{BB962C8B-B14F-4D97-AF65-F5344CB8AC3E}">
        <p14:creationId xmlns:p14="http://schemas.microsoft.com/office/powerpoint/2010/main" val="840261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53F4F-A16A-4B8B-9227-2EB4EFA020AA}"/>
              </a:ext>
            </a:extLst>
          </p:cNvPr>
          <p:cNvSpPr>
            <a:spLocks noGrp="1"/>
          </p:cNvSpPr>
          <p:nvPr>
            <p:ph type="title"/>
          </p:nvPr>
        </p:nvSpPr>
        <p:spPr/>
        <p:txBody>
          <a:bodyPr>
            <a:normAutofit fontScale="90000"/>
          </a:bodyPr>
          <a:lstStyle/>
          <a:p>
            <a:r>
              <a:rPr lang="en-US" dirty="0"/>
              <a:t>Preparing for </a:t>
            </a:r>
            <a:r>
              <a:rPr lang="en-US" dirty="0" err="1"/>
              <a:t>Inuenza</a:t>
            </a:r>
            <a:r>
              <a:rPr lang="en-US" dirty="0"/>
              <a:t> Season</a:t>
            </a:r>
          </a:p>
        </p:txBody>
      </p:sp>
      <p:sp>
        <p:nvSpPr>
          <p:cNvPr id="3" name="Text Placeholder 2">
            <a:extLst>
              <a:ext uri="{FF2B5EF4-FFF2-40B4-BE49-F238E27FC236}">
                <a16:creationId xmlns:a16="http://schemas.microsoft.com/office/drawing/2014/main" id="{4BF9879B-7534-4AE1-813D-DDCAD3281B73}"/>
              </a:ext>
            </a:extLst>
          </p:cNvPr>
          <p:cNvSpPr>
            <a:spLocks noGrp="1"/>
          </p:cNvSpPr>
          <p:nvPr>
            <p:ph type="body" sz="quarter" idx="13"/>
          </p:nvPr>
        </p:nvSpPr>
        <p:spPr/>
        <p:txBody>
          <a:bodyPr/>
          <a:lstStyle/>
          <a:p>
            <a:r>
              <a:rPr lang="en-US" dirty="0"/>
              <a:t>Influenza</a:t>
            </a:r>
            <a:endParaRPr lang="en-US" sz="3200" dirty="0">
              <a:solidFill>
                <a:schemeClr val="bg1"/>
              </a:solidFill>
            </a:endParaRPr>
          </a:p>
          <a:p>
            <a:endParaRPr lang="en-US" dirty="0"/>
          </a:p>
        </p:txBody>
      </p:sp>
    </p:spTree>
    <p:extLst>
      <p:ext uri="{BB962C8B-B14F-4D97-AF65-F5344CB8AC3E}">
        <p14:creationId xmlns:p14="http://schemas.microsoft.com/office/powerpoint/2010/main" val="22014321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1E48C-7D23-B339-6879-826E0434A70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1C39F54-C708-5655-A07A-B5DB8B0751D6}"/>
              </a:ext>
            </a:extLst>
          </p:cNvPr>
          <p:cNvSpPr>
            <a:spLocks noGrp="1"/>
          </p:cNvSpPr>
          <p:nvPr>
            <p:ph type="title"/>
          </p:nvPr>
        </p:nvSpPr>
        <p:spPr>
          <a:xfrm>
            <a:off x="5340096" y="374904"/>
            <a:ext cx="3566160" cy="1783080"/>
          </a:xfrm>
        </p:spPr>
        <p:txBody>
          <a:bodyPr/>
          <a:lstStyle/>
          <a:p>
            <a:r>
              <a:rPr lang="en-US" dirty="0"/>
              <a:t>Influenza</a:t>
            </a:r>
          </a:p>
        </p:txBody>
      </p:sp>
      <p:sp>
        <p:nvSpPr>
          <p:cNvPr id="5" name="Content Placeholder 4">
            <a:extLst>
              <a:ext uri="{FF2B5EF4-FFF2-40B4-BE49-F238E27FC236}">
                <a16:creationId xmlns:a16="http://schemas.microsoft.com/office/drawing/2014/main" id="{D8FD8C6F-041D-6EDD-45B2-572DAEC743C5}"/>
              </a:ext>
            </a:extLst>
          </p:cNvPr>
          <p:cNvSpPr>
            <a:spLocks noGrp="1"/>
          </p:cNvSpPr>
          <p:nvPr>
            <p:ph idx="1"/>
          </p:nvPr>
        </p:nvSpPr>
        <p:spPr>
          <a:xfrm>
            <a:off x="4583673" y="2575953"/>
            <a:ext cx="6894576" cy="3780397"/>
          </a:xfrm>
        </p:spPr>
        <p:txBody>
          <a:bodyPr>
            <a:normAutofit lnSpcReduction="10000"/>
          </a:bodyPr>
          <a:lstStyle/>
          <a:p>
            <a:r>
              <a:rPr lang="en-US" dirty="0"/>
              <a:t>Objectives:</a:t>
            </a:r>
          </a:p>
          <a:p>
            <a:pPr marL="342900" indent="-342900">
              <a:buFont typeface="Arial" panose="020B0604020202020204" pitchFamily="34" charset="0"/>
              <a:buChar char="•"/>
            </a:pPr>
            <a:r>
              <a:rPr lang="en-US" dirty="0"/>
              <a:t>Analyze influenza seasonality</a:t>
            </a:r>
          </a:p>
          <a:p>
            <a:pPr marL="342900" indent="-342900">
              <a:buFont typeface="Arial" panose="020B0604020202020204" pitchFamily="34" charset="0"/>
              <a:buChar char="•"/>
            </a:pPr>
            <a:r>
              <a:rPr lang="en-US" dirty="0"/>
              <a:t>Prioritize states based on the proportion of vulnerable populations</a:t>
            </a:r>
          </a:p>
          <a:p>
            <a:pPr marL="342900" indent="-342900">
              <a:buFont typeface="Arial" panose="020B0604020202020204" pitchFamily="34" charset="0"/>
              <a:buChar char="•"/>
            </a:pPr>
            <a:r>
              <a:rPr lang="en-US" dirty="0"/>
              <a:t>Determine the timing and number of staff needed for each state.</a:t>
            </a:r>
          </a:p>
          <a:p>
            <a:r>
              <a:rPr lang="en-US" dirty="0"/>
              <a:t>Data:</a:t>
            </a:r>
          </a:p>
          <a:p>
            <a:r>
              <a:rPr lang="en-US" dirty="0"/>
              <a:t>The U.S. Census data is an extensive dataset compiled by the United States Census Bureau, offering detailed information on the population, demographics, economy, housing, and social characteristics of the U.S. population.</a:t>
            </a:r>
          </a:p>
        </p:txBody>
      </p:sp>
      <p:pic>
        <p:nvPicPr>
          <p:cNvPr id="8" name="Picture Placeholder 11">
            <a:extLst>
              <a:ext uri="{FF2B5EF4-FFF2-40B4-BE49-F238E27FC236}">
                <a16:creationId xmlns:a16="http://schemas.microsoft.com/office/drawing/2014/main" id="{E4CCFDEE-FD2B-24C4-933B-739544F1E108}"/>
              </a:ext>
            </a:extLst>
          </p:cNvPr>
          <p:cNvPicPr>
            <a:picLocks noChangeAspect="1"/>
          </p:cNvPicPr>
          <p:nvPr/>
        </p:nvPicPr>
        <p:blipFill>
          <a:blip r:embed="rId3"/>
          <a:srcRect l="5126" r="5126"/>
          <a:stretch>
            <a:fillRect/>
          </a:stretch>
        </p:blipFill>
        <p:spPr>
          <a:xfrm>
            <a:off x="312282" y="5594095"/>
            <a:ext cx="734550" cy="762255"/>
          </a:xfrm>
          <a:custGeom>
            <a:avLst/>
            <a:gdLst>
              <a:gd name="connsiteX0" fmla="*/ 0 w 4041336"/>
              <a:gd name="connsiteY0" fmla="*/ 0 h 4193763"/>
              <a:gd name="connsiteX1" fmla="*/ 4019848 w 4041336"/>
              <a:gd name="connsiteY1" fmla="*/ 0 h 4193763"/>
              <a:gd name="connsiteX2" fmla="*/ 4021195 w 4041336"/>
              <a:gd name="connsiteY2" fmla="*/ 11419 h 4193763"/>
              <a:gd name="connsiteX3" fmla="*/ 4037665 w 4041336"/>
              <a:gd name="connsiteY3" fmla="*/ 264364 h 4193763"/>
              <a:gd name="connsiteX4" fmla="*/ 4034118 w 4041336"/>
              <a:gd name="connsiteY4" fmla="*/ 574168 h 4193763"/>
              <a:gd name="connsiteX5" fmla="*/ 4026263 w 4041336"/>
              <a:gd name="connsiteY5" fmla="*/ 838028 h 4193763"/>
              <a:gd name="connsiteX6" fmla="*/ 4026263 w 4041336"/>
              <a:gd name="connsiteY6" fmla="*/ 847166 h 4193763"/>
              <a:gd name="connsiteX7" fmla="*/ 4026263 w 4041336"/>
              <a:gd name="connsiteY7" fmla="*/ 1138186 h 4193763"/>
              <a:gd name="connsiteX8" fmla="*/ 4024109 w 4041336"/>
              <a:gd name="connsiteY8" fmla="*/ 1259137 h 4193763"/>
              <a:gd name="connsiteX9" fmla="*/ 4016887 w 4041336"/>
              <a:gd name="connsiteY9" fmla="*/ 1412960 h 4193763"/>
              <a:gd name="connsiteX10" fmla="*/ 4026263 w 4041336"/>
              <a:gd name="connsiteY10" fmla="*/ 1539116 h 4193763"/>
              <a:gd name="connsiteX11" fmla="*/ 4024869 w 4041336"/>
              <a:gd name="connsiteY11" fmla="*/ 1823155 h 4193763"/>
              <a:gd name="connsiteX12" fmla="*/ 4017014 w 4041336"/>
              <a:gd name="connsiteY12" fmla="*/ 2154154 h 4193763"/>
              <a:gd name="connsiteX13" fmla="*/ 4017014 w 4041336"/>
              <a:gd name="connsiteY13" fmla="*/ 2421948 h 4193763"/>
              <a:gd name="connsiteX14" fmla="*/ 4029684 w 4041336"/>
              <a:gd name="connsiteY14" fmla="*/ 2667279 h 4193763"/>
              <a:gd name="connsiteX15" fmla="*/ 4019421 w 4041336"/>
              <a:gd name="connsiteY15" fmla="*/ 2956268 h 4193763"/>
              <a:gd name="connsiteX16" fmla="*/ 4022082 w 4041336"/>
              <a:gd name="connsiteY16" fmla="*/ 3094480 h 4193763"/>
              <a:gd name="connsiteX17" fmla="*/ 4027656 w 4041336"/>
              <a:gd name="connsiteY17" fmla="*/ 3260614 h 4193763"/>
              <a:gd name="connsiteX18" fmla="*/ 4009412 w 4041336"/>
              <a:gd name="connsiteY18" fmla="*/ 3538181 h 4193763"/>
              <a:gd name="connsiteX19" fmla="*/ 4031711 w 4041336"/>
              <a:gd name="connsiteY19" fmla="*/ 3694923 h 4193763"/>
              <a:gd name="connsiteX20" fmla="*/ 4038425 w 4041336"/>
              <a:gd name="connsiteY20" fmla="*/ 3836308 h 4193763"/>
              <a:gd name="connsiteX21" fmla="*/ 4029810 w 4041336"/>
              <a:gd name="connsiteY21" fmla="*/ 3956245 h 4193763"/>
              <a:gd name="connsiteX22" fmla="*/ 4013847 w 4041336"/>
              <a:gd name="connsiteY22" fmla="*/ 4114764 h 4193763"/>
              <a:gd name="connsiteX23" fmla="*/ 4010970 w 4041336"/>
              <a:gd name="connsiteY23" fmla="*/ 4161894 h 4193763"/>
              <a:gd name="connsiteX24" fmla="*/ 4002764 w 4041336"/>
              <a:gd name="connsiteY24" fmla="*/ 4161042 h 4193763"/>
              <a:gd name="connsiteX25" fmla="*/ 3868108 w 4041336"/>
              <a:gd name="connsiteY25" fmla="*/ 4163980 h 4193763"/>
              <a:gd name="connsiteX26" fmla="*/ 3174741 w 4041336"/>
              <a:gd name="connsiteY26" fmla="*/ 4175341 h 4193763"/>
              <a:gd name="connsiteX27" fmla="*/ 2247906 w 4041336"/>
              <a:gd name="connsiteY27" fmla="*/ 4167376 h 4193763"/>
              <a:gd name="connsiteX28" fmla="*/ 2057934 w 4041336"/>
              <a:gd name="connsiteY28" fmla="*/ 4175733 h 4193763"/>
              <a:gd name="connsiteX29" fmla="*/ 1797729 w 4041336"/>
              <a:gd name="connsiteY29" fmla="*/ 4165547 h 4193763"/>
              <a:gd name="connsiteX30" fmla="*/ 1485458 w 4041336"/>
              <a:gd name="connsiteY30" fmla="*/ 4175995 h 4193763"/>
              <a:gd name="connsiteX31" fmla="*/ 949185 w 4041336"/>
              <a:gd name="connsiteY31" fmla="*/ 4186181 h 4193763"/>
              <a:gd name="connsiteX32" fmla="*/ 357136 w 4041336"/>
              <a:gd name="connsiteY32" fmla="*/ 4175995 h 4193763"/>
              <a:gd name="connsiteX33" fmla="*/ 0 w 4041336"/>
              <a:gd name="connsiteY33" fmla="*/ 4175060 h 4193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p:spPr>
      </p:pic>
      <p:sp>
        <p:nvSpPr>
          <p:cNvPr id="10" name="TextBox 9">
            <a:extLst>
              <a:ext uri="{FF2B5EF4-FFF2-40B4-BE49-F238E27FC236}">
                <a16:creationId xmlns:a16="http://schemas.microsoft.com/office/drawing/2014/main" id="{5C431D17-6F7A-8998-0F22-4474FD13A0EA}"/>
              </a:ext>
            </a:extLst>
          </p:cNvPr>
          <p:cNvSpPr txBox="1"/>
          <p:nvPr/>
        </p:nvSpPr>
        <p:spPr>
          <a:xfrm>
            <a:off x="1385438" y="5070875"/>
            <a:ext cx="1472184" cy="523220"/>
          </a:xfrm>
          <a:prstGeom prst="rect">
            <a:avLst/>
          </a:prstGeom>
          <a:noFill/>
        </p:spPr>
        <p:txBody>
          <a:bodyPr wrap="square" rtlCol="0">
            <a:spAutoFit/>
          </a:bodyPr>
          <a:lstStyle/>
          <a:p>
            <a:r>
              <a:rPr lang="en-US" sz="2800" dirty="0"/>
              <a:t>Tools Used</a:t>
            </a:r>
          </a:p>
        </p:txBody>
      </p:sp>
      <p:sp>
        <p:nvSpPr>
          <p:cNvPr id="11" name="TextBox 10">
            <a:extLst>
              <a:ext uri="{FF2B5EF4-FFF2-40B4-BE49-F238E27FC236}">
                <a16:creationId xmlns:a16="http://schemas.microsoft.com/office/drawing/2014/main" id="{FC6D9D2F-67CD-C13C-3873-A6B9842C27E7}"/>
              </a:ext>
            </a:extLst>
          </p:cNvPr>
          <p:cNvSpPr txBox="1"/>
          <p:nvPr/>
        </p:nvSpPr>
        <p:spPr>
          <a:xfrm>
            <a:off x="312282" y="196825"/>
            <a:ext cx="4031118" cy="2677656"/>
          </a:xfrm>
          <a:prstGeom prst="rect">
            <a:avLst/>
          </a:prstGeom>
          <a:noFill/>
        </p:spPr>
        <p:txBody>
          <a:bodyPr wrap="square" rtlCol="0">
            <a:spAutoFit/>
          </a:bodyPr>
          <a:lstStyle/>
          <a:p>
            <a:r>
              <a:rPr lang="en-US" sz="2400" b="1" u="sng" dirty="0"/>
              <a:t>Overview: </a:t>
            </a:r>
            <a:r>
              <a:rPr lang="en-US" sz="2400" dirty="0"/>
              <a:t>In the United States, flu season leads to a significant rise in influenza cases, with high-risk groups often experiencing severe complications that require hospitalization. To manage the increased patient load during this period, healthcare facilities depend on temporary staffing solutions provided by medical staffing agencies.</a:t>
            </a:r>
          </a:p>
        </p:txBody>
      </p:sp>
      <p:sp>
        <p:nvSpPr>
          <p:cNvPr id="12" name="TextBox 11">
            <a:extLst>
              <a:ext uri="{FF2B5EF4-FFF2-40B4-BE49-F238E27FC236}">
                <a16:creationId xmlns:a16="http://schemas.microsoft.com/office/drawing/2014/main" id="{EADDA5B6-1D7C-0090-D3F0-0C6D1897E47E}"/>
              </a:ext>
            </a:extLst>
          </p:cNvPr>
          <p:cNvSpPr txBox="1"/>
          <p:nvPr/>
        </p:nvSpPr>
        <p:spPr>
          <a:xfrm>
            <a:off x="416867" y="2824106"/>
            <a:ext cx="3409326" cy="2246769"/>
          </a:xfrm>
          <a:prstGeom prst="rect">
            <a:avLst/>
          </a:prstGeom>
          <a:noFill/>
        </p:spPr>
        <p:txBody>
          <a:bodyPr wrap="square" rtlCol="0">
            <a:spAutoFit/>
          </a:bodyPr>
          <a:lstStyle/>
          <a:p>
            <a:pPr algn="ctr"/>
            <a:r>
              <a:rPr lang="en-US" sz="2000" b="1" u="sng" dirty="0"/>
              <a:t>Methods:</a:t>
            </a:r>
          </a:p>
          <a:p>
            <a:pPr marL="342900" indent="-342900" algn="ctr">
              <a:buFont typeface="Arial" panose="020B0604020202020204" pitchFamily="34" charset="0"/>
              <a:buChar char="•"/>
            </a:pPr>
            <a:r>
              <a:rPr lang="en-US" sz="2000" dirty="0"/>
              <a:t>Data Transformation</a:t>
            </a:r>
          </a:p>
          <a:p>
            <a:pPr marL="342900" indent="-342900" algn="ctr">
              <a:buFont typeface="Arial" panose="020B0604020202020204" pitchFamily="34" charset="0"/>
              <a:buChar char="•"/>
            </a:pPr>
            <a:r>
              <a:rPr lang="en-US" sz="2000" dirty="0"/>
              <a:t>Data </a:t>
            </a:r>
            <a:r>
              <a:rPr lang="en-US" sz="2000" dirty="0" err="1"/>
              <a:t>Intergration</a:t>
            </a:r>
            <a:endParaRPr lang="en-US" sz="2000" dirty="0"/>
          </a:p>
          <a:p>
            <a:pPr marL="342900" indent="-342900" algn="ctr">
              <a:buFont typeface="Arial" panose="020B0604020202020204" pitchFamily="34" charset="0"/>
              <a:buChar char="•"/>
            </a:pPr>
            <a:r>
              <a:rPr lang="en-US" sz="2000" dirty="0"/>
              <a:t>Data Profiling </a:t>
            </a:r>
          </a:p>
          <a:p>
            <a:pPr marL="342900" indent="-342900" algn="ctr">
              <a:buFont typeface="Arial" panose="020B0604020202020204" pitchFamily="34" charset="0"/>
              <a:buChar char="•"/>
            </a:pPr>
            <a:r>
              <a:rPr lang="en-US" sz="2000" dirty="0"/>
              <a:t>Statistical Analysis and Testing </a:t>
            </a:r>
          </a:p>
          <a:p>
            <a:pPr marL="342900" indent="-342900" algn="ctr">
              <a:buFont typeface="Arial" panose="020B0604020202020204" pitchFamily="34" charset="0"/>
              <a:buChar char="•"/>
            </a:pPr>
            <a:r>
              <a:rPr lang="en-US" sz="2000" dirty="0"/>
              <a:t>Forecasting and Spatial </a:t>
            </a:r>
            <a:r>
              <a:rPr lang="en-US" sz="2000" dirty="0" err="1"/>
              <a:t>Anaylsis</a:t>
            </a:r>
            <a:endParaRPr lang="en-US" sz="2000" dirty="0"/>
          </a:p>
          <a:p>
            <a:pPr marL="342900" indent="-342900" algn="ctr">
              <a:buFont typeface="Arial" panose="020B0604020202020204" pitchFamily="34" charset="0"/>
              <a:buChar char="•"/>
            </a:pPr>
            <a:r>
              <a:rPr lang="en-US" sz="2000" dirty="0"/>
              <a:t>Data Visualization and Storytelling</a:t>
            </a:r>
          </a:p>
        </p:txBody>
      </p:sp>
      <p:pic>
        <p:nvPicPr>
          <p:cNvPr id="2" name="Picture 8" descr="Tableau Software Review 2024 Pricing, Features, Shortcomings">
            <a:extLst>
              <a:ext uri="{FF2B5EF4-FFF2-40B4-BE49-F238E27FC236}">
                <a16:creationId xmlns:a16="http://schemas.microsoft.com/office/drawing/2014/main" id="{4E3C9E6D-BCC5-33F4-B4EF-A35606EC84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4312" y="4773198"/>
            <a:ext cx="2404048" cy="240404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9A1CF6FD-8CD9-1B4C-F88B-F2DCC96D87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5008" y="1194658"/>
            <a:ext cx="1367745" cy="716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003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r>
              <a:rPr lang="en-US" dirty="0"/>
              <a:t>Visual 1</a:t>
            </a:r>
          </a:p>
        </p:txBody>
      </p:sp>
      <p:pic>
        <p:nvPicPr>
          <p:cNvPr id="10" name="Content Placeholder 9">
            <a:extLst>
              <a:ext uri="{FF2B5EF4-FFF2-40B4-BE49-F238E27FC236}">
                <a16:creationId xmlns:a16="http://schemas.microsoft.com/office/drawing/2014/main" id="{470C67D6-D96E-116F-1B73-87580C3E20E4}"/>
              </a:ext>
            </a:extLst>
          </p:cNvPr>
          <p:cNvPicPr>
            <a:picLocks noGrp="1" noChangeAspect="1"/>
          </p:cNvPicPr>
          <p:nvPr>
            <p:ph idx="1"/>
          </p:nvPr>
        </p:nvPicPr>
        <p:blipFill>
          <a:blip r:embed="rId2"/>
          <a:stretch>
            <a:fillRect/>
          </a:stretch>
        </p:blipFill>
        <p:spPr>
          <a:xfrm>
            <a:off x="962986" y="2045018"/>
            <a:ext cx="10320710" cy="3505390"/>
          </a:xfrm>
        </p:spPr>
      </p:pic>
    </p:spTree>
    <p:extLst>
      <p:ext uri="{BB962C8B-B14F-4D97-AF65-F5344CB8AC3E}">
        <p14:creationId xmlns:p14="http://schemas.microsoft.com/office/powerpoint/2010/main" val="12494663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EAA3A-96B5-EF0D-8136-5B93769FC5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74D40B-5905-8248-FF78-C88C2ED4B231}"/>
              </a:ext>
            </a:extLst>
          </p:cNvPr>
          <p:cNvSpPr>
            <a:spLocks noGrp="1"/>
          </p:cNvSpPr>
          <p:nvPr>
            <p:ph type="title"/>
          </p:nvPr>
        </p:nvSpPr>
        <p:spPr/>
        <p:txBody>
          <a:bodyPr/>
          <a:lstStyle/>
          <a:p>
            <a:r>
              <a:rPr lang="en-US" dirty="0"/>
              <a:t>Visuals 2&amp;3</a:t>
            </a:r>
          </a:p>
        </p:txBody>
      </p:sp>
      <p:pic>
        <p:nvPicPr>
          <p:cNvPr id="11" name="Picture 10">
            <a:extLst>
              <a:ext uri="{FF2B5EF4-FFF2-40B4-BE49-F238E27FC236}">
                <a16:creationId xmlns:a16="http://schemas.microsoft.com/office/drawing/2014/main" id="{C4DFC193-CE8F-843E-5786-0D4479853CF9}"/>
              </a:ext>
            </a:extLst>
          </p:cNvPr>
          <p:cNvPicPr>
            <a:picLocks noChangeAspect="1"/>
          </p:cNvPicPr>
          <p:nvPr/>
        </p:nvPicPr>
        <p:blipFill>
          <a:blip r:embed="rId2"/>
          <a:stretch>
            <a:fillRect/>
          </a:stretch>
        </p:blipFill>
        <p:spPr>
          <a:xfrm>
            <a:off x="687530" y="2041692"/>
            <a:ext cx="5585253" cy="4322532"/>
          </a:xfrm>
          <a:prstGeom prst="rect">
            <a:avLst/>
          </a:prstGeom>
        </p:spPr>
      </p:pic>
      <p:pic>
        <p:nvPicPr>
          <p:cNvPr id="13" name="Picture 12">
            <a:extLst>
              <a:ext uri="{FF2B5EF4-FFF2-40B4-BE49-F238E27FC236}">
                <a16:creationId xmlns:a16="http://schemas.microsoft.com/office/drawing/2014/main" id="{35B78EF7-D697-5805-682E-7842F35BA73C}"/>
              </a:ext>
            </a:extLst>
          </p:cNvPr>
          <p:cNvPicPr>
            <a:picLocks noChangeAspect="1"/>
          </p:cNvPicPr>
          <p:nvPr/>
        </p:nvPicPr>
        <p:blipFill>
          <a:blip r:embed="rId3"/>
          <a:stretch>
            <a:fillRect/>
          </a:stretch>
        </p:blipFill>
        <p:spPr>
          <a:xfrm>
            <a:off x="6856245" y="2041692"/>
            <a:ext cx="4360283" cy="4322532"/>
          </a:xfrm>
          <a:prstGeom prst="rect">
            <a:avLst/>
          </a:prstGeom>
        </p:spPr>
      </p:pic>
    </p:spTree>
    <p:extLst>
      <p:ext uri="{BB962C8B-B14F-4D97-AF65-F5344CB8AC3E}">
        <p14:creationId xmlns:p14="http://schemas.microsoft.com/office/powerpoint/2010/main" val="3255184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BDF3E-46B3-EC06-2A9D-60F6794059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910FED-C645-62B1-1FB9-B928207E262D}"/>
              </a:ext>
            </a:extLst>
          </p:cNvPr>
          <p:cNvSpPr>
            <a:spLocks noGrp="1"/>
          </p:cNvSpPr>
          <p:nvPr>
            <p:ph type="title"/>
          </p:nvPr>
        </p:nvSpPr>
        <p:spPr/>
        <p:txBody>
          <a:bodyPr/>
          <a:lstStyle/>
          <a:p>
            <a:r>
              <a:rPr lang="en-US" dirty="0"/>
              <a:t>Visual 4</a:t>
            </a:r>
          </a:p>
        </p:txBody>
      </p:sp>
      <p:sp>
        <p:nvSpPr>
          <p:cNvPr id="4" name="Content Placeholder 3">
            <a:extLst>
              <a:ext uri="{FF2B5EF4-FFF2-40B4-BE49-F238E27FC236}">
                <a16:creationId xmlns:a16="http://schemas.microsoft.com/office/drawing/2014/main" id="{C092A89A-AB8A-3F5E-F650-D1DC89A93E1C}"/>
              </a:ext>
            </a:extLst>
          </p:cNvPr>
          <p:cNvSpPr>
            <a:spLocks noGrp="1"/>
          </p:cNvSpPr>
          <p:nvPr>
            <p:ph idx="1"/>
          </p:nvPr>
        </p:nvSpPr>
        <p:spPr>
          <a:xfrm>
            <a:off x="3921252" y="5596127"/>
            <a:ext cx="4209288" cy="585216"/>
          </a:xfrm>
        </p:spPr>
        <p:txBody>
          <a:bodyPr/>
          <a:lstStyle/>
          <a:p>
            <a:pPr marL="0" indent="0">
              <a:buNone/>
            </a:pPr>
            <a:r>
              <a:rPr lang="en-US" dirty="0">
                <a:effectLst/>
              </a:rPr>
              <a:t>State Size Population and Mortality Overview</a:t>
            </a:r>
            <a:endParaRPr lang="en-US" dirty="0"/>
          </a:p>
        </p:txBody>
      </p:sp>
      <p:pic>
        <p:nvPicPr>
          <p:cNvPr id="6" name="Picture 5">
            <a:extLst>
              <a:ext uri="{FF2B5EF4-FFF2-40B4-BE49-F238E27FC236}">
                <a16:creationId xmlns:a16="http://schemas.microsoft.com/office/drawing/2014/main" id="{40182552-F5D1-F5FD-E5AB-0909E771200F}"/>
              </a:ext>
            </a:extLst>
          </p:cNvPr>
          <p:cNvPicPr>
            <a:picLocks noChangeAspect="1"/>
          </p:cNvPicPr>
          <p:nvPr/>
        </p:nvPicPr>
        <p:blipFill>
          <a:blip r:embed="rId2"/>
          <a:stretch>
            <a:fillRect/>
          </a:stretch>
        </p:blipFill>
        <p:spPr>
          <a:xfrm>
            <a:off x="1360932" y="1793415"/>
            <a:ext cx="9470136" cy="3699985"/>
          </a:xfrm>
          <a:prstGeom prst="rect">
            <a:avLst/>
          </a:prstGeom>
        </p:spPr>
      </p:pic>
    </p:spTree>
    <p:extLst>
      <p:ext uri="{BB962C8B-B14F-4D97-AF65-F5344CB8AC3E}">
        <p14:creationId xmlns:p14="http://schemas.microsoft.com/office/powerpoint/2010/main" val="2813936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154C8-26F7-3C2C-5881-52C8F2F10B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612FFC-696B-D7B7-C43E-3075A6B9BCA5}"/>
              </a:ext>
            </a:extLst>
          </p:cNvPr>
          <p:cNvSpPr>
            <a:spLocks noGrp="1"/>
          </p:cNvSpPr>
          <p:nvPr>
            <p:ph type="title"/>
          </p:nvPr>
        </p:nvSpPr>
        <p:spPr/>
        <p:txBody>
          <a:bodyPr/>
          <a:lstStyle/>
          <a:p>
            <a:r>
              <a:rPr lang="en-US" dirty="0"/>
              <a:t>Visuals 5&amp;6</a:t>
            </a:r>
          </a:p>
        </p:txBody>
      </p:sp>
      <p:pic>
        <p:nvPicPr>
          <p:cNvPr id="8" name="Picture 7">
            <a:extLst>
              <a:ext uri="{FF2B5EF4-FFF2-40B4-BE49-F238E27FC236}">
                <a16:creationId xmlns:a16="http://schemas.microsoft.com/office/drawing/2014/main" id="{4D16BDF4-4BA3-95EF-5FB9-979E8850B8BF}"/>
              </a:ext>
            </a:extLst>
          </p:cNvPr>
          <p:cNvPicPr>
            <a:picLocks noChangeAspect="1"/>
          </p:cNvPicPr>
          <p:nvPr/>
        </p:nvPicPr>
        <p:blipFill>
          <a:blip r:embed="rId2"/>
          <a:stretch>
            <a:fillRect/>
          </a:stretch>
        </p:blipFill>
        <p:spPr>
          <a:xfrm>
            <a:off x="1103791" y="1991973"/>
            <a:ext cx="4992209" cy="4171083"/>
          </a:xfrm>
          <a:prstGeom prst="rect">
            <a:avLst/>
          </a:prstGeom>
        </p:spPr>
      </p:pic>
      <p:pic>
        <p:nvPicPr>
          <p:cNvPr id="10" name="Picture 9">
            <a:extLst>
              <a:ext uri="{FF2B5EF4-FFF2-40B4-BE49-F238E27FC236}">
                <a16:creationId xmlns:a16="http://schemas.microsoft.com/office/drawing/2014/main" id="{661AB556-EE6E-A1FF-C9FC-B948CE8A3ADA}"/>
              </a:ext>
            </a:extLst>
          </p:cNvPr>
          <p:cNvPicPr>
            <a:picLocks noChangeAspect="1"/>
          </p:cNvPicPr>
          <p:nvPr/>
        </p:nvPicPr>
        <p:blipFill>
          <a:blip r:embed="rId3"/>
          <a:stretch>
            <a:fillRect/>
          </a:stretch>
        </p:blipFill>
        <p:spPr>
          <a:xfrm>
            <a:off x="6641168" y="2235244"/>
            <a:ext cx="4447041" cy="3927812"/>
          </a:xfrm>
          <a:prstGeom prst="rect">
            <a:avLst/>
          </a:prstGeom>
        </p:spPr>
      </p:pic>
    </p:spTree>
    <p:extLst>
      <p:ext uri="{BB962C8B-B14F-4D97-AF65-F5344CB8AC3E}">
        <p14:creationId xmlns:p14="http://schemas.microsoft.com/office/powerpoint/2010/main" val="3715592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02B22-2448-5D68-318F-34BCB648980A}"/>
              </a:ext>
            </a:extLst>
          </p:cNvPr>
          <p:cNvSpPr>
            <a:spLocks noGrp="1"/>
          </p:cNvSpPr>
          <p:nvPr>
            <p:ph type="title"/>
          </p:nvPr>
        </p:nvSpPr>
        <p:spPr/>
        <p:txBody>
          <a:bodyPr/>
          <a:lstStyle/>
          <a:p>
            <a:r>
              <a:rPr lang="en-US" dirty="0"/>
              <a:t>About Me </a:t>
            </a:r>
          </a:p>
        </p:txBody>
      </p:sp>
      <p:sp>
        <p:nvSpPr>
          <p:cNvPr id="3" name="Content Placeholder 2">
            <a:extLst>
              <a:ext uri="{FF2B5EF4-FFF2-40B4-BE49-F238E27FC236}">
                <a16:creationId xmlns:a16="http://schemas.microsoft.com/office/drawing/2014/main" id="{98B240E7-CEB0-4FAB-1120-02BE3EA5782C}"/>
              </a:ext>
            </a:extLst>
          </p:cNvPr>
          <p:cNvSpPr>
            <a:spLocks noGrp="1"/>
          </p:cNvSpPr>
          <p:nvPr>
            <p:ph idx="1"/>
          </p:nvPr>
        </p:nvSpPr>
        <p:spPr/>
        <p:txBody>
          <a:bodyPr/>
          <a:lstStyle/>
          <a:p>
            <a:pPr marL="571500" indent="-571500">
              <a:buFont typeface="Arial" panose="020B0604020202020204" pitchFamily="34" charset="0"/>
              <a:buChar char="•"/>
            </a:pPr>
            <a:r>
              <a:rPr lang="en-US" dirty="0"/>
              <a:t>Overview</a:t>
            </a:r>
          </a:p>
          <a:p>
            <a:pPr marL="571500" indent="-571500">
              <a:buFont typeface="Arial" panose="020B0604020202020204" pitchFamily="34" charset="0"/>
              <a:buChar char="•"/>
            </a:pPr>
            <a:r>
              <a:rPr lang="en-US" dirty="0"/>
              <a:t>Values</a:t>
            </a:r>
          </a:p>
          <a:p>
            <a:pPr marL="571500" indent="-571500">
              <a:buFont typeface="Arial" panose="020B0604020202020204" pitchFamily="34" charset="0"/>
              <a:buChar char="•"/>
            </a:pPr>
            <a:r>
              <a:rPr lang="en-US" dirty="0"/>
              <a:t>Traits</a:t>
            </a:r>
          </a:p>
          <a:p>
            <a:endParaRPr lang="en-US" dirty="0"/>
          </a:p>
        </p:txBody>
      </p:sp>
      <p:sp>
        <p:nvSpPr>
          <p:cNvPr id="4" name="Date Placeholder 3">
            <a:extLst>
              <a:ext uri="{FF2B5EF4-FFF2-40B4-BE49-F238E27FC236}">
                <a16:creationId xmlns:a16="http://schemas.microsoft.com/office/drawing/2014/main" id="{77B52BD4-AE5C-5AE1-4160-067A1857DC98}"/>
              </a:ext>
            </a:extLst>
          </p:cNvPr>
          <p:cNvSpPr>
            <a:spLocks noGrp="1"/>
          </p:cNvSpPr>
          <p:nvPr>
            <p:ph type="dt" sz="half" idx="10"/>
          </p:nvPr>
        </p:nvSpPr>
        <p:spPr/>
        <p:txBody>
          <a:bodyPr/>
          <a:lstStyle/>
          <a:p>
            <a:r>
              <a:rPr lang="en-US"/>
              <a:t>9/3/20XX</a:t>
            </a:r>
            <a:endParaRPr lang="en-US" dirty="0"/>
          </a:p>
        </p:txBody>
      </p:sp>
      <p:sp>
        <p:nvSpPr>
          <p:cNvPr id="5" name="Footer Placeholder 4">
            <a:extLst>
              <a:ext uri="{FF2B5EF4-FFF2-40B4-BE49-F238E27FC236}">
                <a16:creationId xmlns:a16="http://schemas.microsoft.com/office/drawing/2014/main" id="{9E411A47-818C-488D-D0A0-AB66EE4A3FBC}"/>
              </a:ext>
            </a:extLst>
          </p:cNvPr>
          <p:cNvSpPr>
            <a:spLocks noGrp="1"/>
          </p:cNvSpPr>
          <p:nvPr>
            <p:ph type="ftr" sz="quarter" idx="11"/>
          </p:nvPr>
        </p:nvSpPr>
        <p:spPr/>
        <p:txBody>
          <a:bodyPr/>
          <a:lstStyle/>
          <a:p>
            <a:r>
              <a:rPr lang="en-US">
                <a:solidFill>
                  <a:schemeClr val="bg1"/>
                </a:solidFill>
              </a:rPr>
              <a:t>Presentation Title</a:t>
            </a:r>
            <a:endParaRPr lang="en-US" dirty="0">
              <a:solidFill>
                <a:schemeClr val="bg1"/>
              </a:solidFill>
            </a:endParaRPr>
          </a:p>
        </p:txBody>
      </p:sp>
      <p:sp>
        <p:nvSpPr>
          <p:cNvPr id="6" name="Slide Number Placeholder 5">
            <a:extLst>
              <a:ext uri="{FF2B5EF4-FFF2-40B4-BE49-F238E27FC236}">
                <a16:creationId xmlns:a16="http://schemas.microsoft.com/office/drawing/2014/main" id="{F16ABB47-D315-3333-3FFF-992B6B3DC1DE}"/>
              </a:ext>
            </a:extLst>
          </p:cNvPr>
          <p:cNvSpPr>
            <a:spLocks noGrp="1"/>
          </p:cNvSpPr>
          <p:nvPr>
            <p:ph type="sldNum" sz="quarter" idx="12"/>
          </p:nvPr>
        </p:nvSpPr>
        <p:spPr/>
        <p:txBody>
          <a:bodyPr/>
          <a:lstStyle/>
          <a:p>
            <a:fld id="{2C18C1E5-FB55-42F5-BD6D-9CC153FCDBE6}" type="slidenum">
              <a:rPr lang="en-US" smtClean="0"/>
              <a:pPr/>
              <a:t>2</a:t>
            </a:fld>
            <a:endParaRPr lang="en-US" dirty="0">
              <a:solidFill>
                <a:schemeClr val="bg1"/>
              </a:solidFill>
            </a:endParaRPr>
          </a:p>
        </p:txBody>
      </p:sp>
    </p:spTree>
    <p:extLst>
      <p:ext uri="{BB962C8B-B14F-4D97-AF65-F5344CB8AC3E}">
        <p14:creationId xmlns:p14="http://schemas.microsoft.com/office/powerpoint/2010/main" val="20125272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BDD5A-BE1B-AC47-BFB9-ACEE01D663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412610-9F37-4833-0360-A3E9D711B847}"/>
              </a:ext>
            </a:extLst>
          </p:cNvPr>
          <p:cNvSpPr>
            <a:spLocks noGrp="1"/>
          </p:cNvSpPr>
          <p:nvPr>
            <p:ph type="title"/>
          </p:nvPr>
        </p:nvSpPr>
        <p:spPr/>
        <p:txBody>
          <a:bodyPr/>
          <a:lstStyle/>
          <a:p>
            <a:r>
              <a:rPr lang="en-US" dirty="0"/>
              <a:t>Visual 7&amp;8</a:t>
            </a:r>
          </a:p>
        </p:txBody>
      </p:sp>
      <p:pic>
        <p:nvPicPr>
          <p:cNvPr id="5" name="Picture 4">
            <a:extLst>
              <a:ext uri="{FF2B5EF4-FFF2-40B4-BE49-F238E27FC236}">
                <a16:creationId xmlns:a16="http://schemas.microsoft.com/office/drawing/2014/main" id="{05A728EC-8339-9831-E4E6-A29DA53EAD2A}"/>
              </a:ext>
            </a:extLst>
          </p:cNvPr>
          <p:cNvPicPr>
            <a:picLocks noChangeAspect="1"/>
          </p:cNvPicPr>
          <p:nvPr/>
        </p:nvPicPr>
        <p:blipFill>
          <a:blip r:embed="rId2"/>
          <a:stretch>
            <a:fillRect/>
          </a:stretch>
        </p:blipFill>
        <p:spPr>
          <a:xfrm>
            <a:off x="409956" y="1788844"/>
            <a:ext cx="6905244" cy="4328492"/>
          </a:xfrm>
          <a:prstGeom prst="rect">
            <a:avLst/>
          </a:prstGeom>
        </p:spPr>
      </p:pic>
      <p:pic>
        <p:nvPicPr>
          <p:cNvPr id="10" name="Picture 9">
            <a:extLst>
              <a:ext uri="{FF2B5EF4-FFF2-40B4-BE49-F238E27FC236}">
                <a16:creationId xmlns:a16="http://schemas.microsoft.com/office/drawing/2014/main" id="{098C0A01-F971-963B-FFCB-B4CCFB999898}"/>
              </a:ext>
            </a:extLst>
          </p:cNvPr>
          <p:cNvPicPr>
            <a:picLocks noChangeAspect="1"/>
          </p:cNvPicPr>
          <p:nvPr/>
        </p:nvPicPr>
        <p:blipFill>
          <a:blip r:embed="rId3"/>
          <a:stretch>
            <a:fillRect/>
          </a:stretch>
        </p:blipFill>
        <p:spPr>
          <a:xfrm>
            <a:off x="7725565" y="2809915"/>
            <a:ext cx="4056479" cy="3005669"/>
          </a:xfrm>
          <a:prstGeom prst="rect">
            <a:avLst/>
          </a:prstGeom>
        </p:spPr>
      </p:pic>
      <p:sp>
        <p:nvSpPr>
          <p:cNvPr id="11" name="TextBox 10">
            <a:extLst>
              <a:ext uri="{FF2B5EF4-FFF2-40B4-BE49-F238E27FC236}">
                <a16:creationId xmlns:a16="http://schemas.microsoft.com/office/drawing/2014/main" id="{45BBD341-0FCA-29B6-28F1-6CC8D5AF86B2}"/>
              </a:ext>
            </a:extLst>
          </p:cNvPr>
          <p:cNvSpPr txBox="1"/>
          <p:nvPr/>
        </p:nvSpPr>
        <p:spPr>
          <a:xfrm>
            <a:off x="9198864" y="2258568"/>
            <a:ext cx="1673352" cy="369332"/>
          </a:xfrm>
          <a:prstGeom prst="rect">
            <a:avLst/>
          </a:prstGeom>
          <a:noFill/>
        </p:spPr>
        <p:txBody>
          <a:bodyPr wrap="square" rtlCol="0">
            <a:spAutoFit/>
          </a:bodyPr>
          <a:lstStyle/>
          <a:p>
            <a:r>
              <a:rPr lang="en-US" dirty="0"/>
              <a:t>Deaths By Month</a:t>
            </a:r>
          </a:p>
        </p:txBody>
      </p:sp>
    </p:spTree>
    <p:extLst>
      <p:ext uri="{BB962C8B-B14F-4D97-AF65-F5344CB8AC3E}">
        <p14:creationId xmlns:p14="http://schemas.microsoft.com/office/powerpoint/2010/main" val="1263586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7BF43-3D53-26CA-DF3B-01DBC4B87E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9ADDF9-63D1-368E-08CB-475DEC3B00B4}"/>
              </a:ext>
            </a:extLst>
          </p:cNvPr>
          <p:cNvSpPr>
            <a:spLocks noGrp="1"/>
          </p:cNvSpPr>
          <p:nvPr>
            <p:ph type="title"/>
          </p:nvPr>
        </p:nvSpPr>
        <p:spPr/>
        <p:txBody>
          <a:bodyPr/>
          <a:lstStyle/>
          <a:p>
            <a:r>
              <a:rPr lang="en-US" dirty="0"/>
              <a:t>Visuals 9&amp;10</a:t>
            </a:r>
          </a:p>
        </p:txBody>
      </p:sp>
      <p:pic>
        <p:nvPicPr>
          <p:cNvPr id="4" name="Picture 3">
            <a:extLst>
              <a:ext uri="{FF2B5EF4-FFF2-40B4-BE49-F238E27FC236}">
                <a16:creationId xmlns:a16="http://schemas.microsoft.com/office/drawing/2014/main" id="{6ECB0FD0-8688-D457-A10D-143B830E02F3}"/>
              </a:ext>
            </a:extLst>
          </p:cNvPr>
          <p:cNvPicPr>
            <a:picLocks noChangeAspect="1"/>
          </p:cNvPicPr>
          <p:nvPr/>
        </p:nvPicPr>
        <p:blipFill>
          <a:blip r:embed="rId2"/>
          <a:stretch>
            <a:fillRect/>
          </a:stretch>
        </p:blipFill>
        <p:spPr>
          <a:xfrm>
            <a:off x="1041842" y="1851627"/>
            <a:ext cx="9968107" cy="4183414"/>
          </a:xfrm>
          <a:prstGeom prst="rect">
            <a:avLst/>
          </a:prstGeom>
        </p:spPr>
      </p:pic>
      <p:sp>
        <p:nvSpPr>
          <p:cNvPr id="5" name="TextBox 4">
            <a:extLst>
              <a:ext uri="{FF2B5EF4-FFF2-40B4-BE49-F238E27FC236}">
                <a16:creationId xmlns:a16="http://schemas.microsoft.com/office/drawing/2014/main" id="{21C9A5F6-2116-1252-1B9D-041E0B9779FA}"/>
              </a:ext>
            </a:extLst>
          </p:cNvPr>
          <p:cNvSpPr txBox="1"/>
          <p:nvPr/>
        </p:nvSpPr>
        <p:spPr>
          <a:xfrm>
            <a:off x="5023857" y="6151610"/>
            <a:ext cx="2007879" cy="369332"/>
          </a:xfrm>
          <a:prstGeom prst="rect">
            <a:avLst/>
          </a:prstGeom>
          <a:noFill/>
        </p:spPr>
        <p:txBody>
          <a:bodyPr wrap="square" rtlCol="0">
            <a:spAutoFit/>
          </a:bodyPr>
          <a:lstStyle/>
          <a:p>
            <a:r>
              <a:rPr lang="en-US" dirty="0">
                <a:effectLst/>
              </a:rPr>
              <a:t>Geographic Mortality Distribution</a:t>
            </a:r>
            <a:endParaRPr lang="en-US" dirty="0"/>
          </a:p>
        </p:txBody>
      </p:sp>
    </p:spTree>
    <p:extLst>
      <p:ext uri="{BB962C8B-B14F-4D97-AF65-F5344CB8AC3E}">
        <p14:creationId xmlns:p14="http://schemas.microsoft.com/office/powerpoint/2010/main" val="31200156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F14BB-3A22-7735-500F-BE4850B735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55DAED-07FD-38FA-4351-5D70DDB40925}"/>
              </a:ext>
            </a:extLst>
          </p:cNvPr>
          <p:cNvSpPr>
            <a:spLocks noGrp="1"/>
          </p:cNvSpPr>
          <p:nvPr>
            <p:ph type="title"/>
          </p:nvPr>
        </p:nvSpPr>
        <p:spPr/>
        <p:txBody>
          <a:bodyPr/>
          <a:lstStyle/>
          <a:p>
            <a:r>
              <a:rPr lang="en-US" dirty="0"/>
              <a:t>Analysis</a:t>
            </a:r>
          </a:p>
        </p:txBody>
      </p:sp>
      <p:pic>
        <p:nvPicPr>
          <p:cNvPr id="6" name="Picture 5">
            <a:extLst>
              <a:ext uri="{FF2B5EF4-FFF2-40B4-BE49-F238E27FC236}">
                <a16:creationId xmlns:a16="http://schemas.microsoft.com/office/drawing/2014/main" id="{C007D2F9-C36E-4D7F-87CF-E96481502305}"/>
              </a:ext>
            </a:extLst>
          </p:cNvPr>
          <p:cNvPicPr>
            <a:picLocks noChangeAspect="1"/>
          </p:cNvPicPr>
          <p:nvPr/>
        </p:nvPicPr>
        <p:blipFill>
          <a:blip r:embed="rId2"/>
          <a:stretch>
            <a:fillRect/>
          </a:stretch>
        </p:blipFill>
        <p:spPr>
          <a:xfrm>
            <a:off x="736310" y="2273770"/>
            <a:ext cx="6295426" cy="3797845"/>
          </a:xfrm>
          <a:prstGeom prst="rect">
            <a:avLst/>
          </a:prstGeom>
        </p:spPr>
      </p:pic>
      <p:sp>
        <p:nvSpPr>
          <p:cNvPr id="7" name="TextBox 6">
            <a:extLst>
              <a:ext uri="{FF2B5EF4-FFF2-40B4-BE49-F238E27FC236}">
                <a16:creationId xmlns:a16="http://schemas.microsoft.com/office/drawing/2014/main" id="{D9AB8553-C474-B879-FA64-70F82EB9EF6D}"/>
              </a:ext>
            </a:extLst>
          </p:cNvPr>
          <p:cNvSpPr txBox="1"/>
          <p:nvPr/>
        </p:nvSpPr>
        <p:spPr>
          <a:xfrm>
            <a:off x="7612900" y="1971427"/>
            <a:ext cx="3842790" cy="5293757"/>
          </a:xfrm>
          <a:prstGeom prst="rect">
            <a:avLst/>
          </a:prstGeom>
          <a:noFill/>
        </p:spPr>
        <p:txBody>
          <a:bodyPr wrap="square" rtlCol="0">
            <a:spAutoFit/>
          </a:bodyPr>
          <a:lstStyle/>
          <a:p>
            <a:pPr algn="ctr">
              <a:spcBef>
                <a:spcPct val="0"/>
              </a:spcBef>
            </a:pPr>
            <a:r>
              <a:rPr lang="en-US" sz="1400" dirty="0">
                <a:latin typeface="+mj-lt"/>
                <a:ea typeface="+mj-ea"/>
                <a:cs typeface="+mj-cs"/>
              </a:rPr>
              <a:t>What Were seeing:</a:t>
            </a:r>
          </a:p>
          <a:p>
            <a:pPr algn="ctr">
              <a:spcBef>
                <a:spcPct val="0"/>
              </a:spcBef>
            </a:pPr>
            <a:endParaRPr lang="en-US" sz="1400" dirty="0">
              <a:latin typeface="+mj-lt"/>
              <a:ea typeface="+mj-ea"/>
              <a:cs typeface="+mj-cs"/>
            </a:endParaRPr>
          </a:p>
          <a:p>
            <a:pPr algn="ctr">
              <a:spcBef>
                <a:spcPct val="0"/>
              </a:spcBef>
            </a:pPr>
            <a:r>
              <a:rPr lang="en-US" sz="1400" dirty="0">
                <a:latin typeface="+mj-lt"/>
                <a:ea typeface="+mj-ea"/>
                <a:cs typeface="+mj-cs"/>
              </a:rPr>
              <a:t>In this dual axis scatter plot of total deaths compared to deaths of people older and younger than 75, We can see that the deaths of people older than 75 are more clustered around the trend line compared to that of younger than 75. With an R-squared value close to one at .99 we can assume that the correlation between being older than 75 and dying from influenza is pretty strong. Another important thing to note is that while the R-squared value of the younger than 75 group is strong at .94, this likely just results from the sheer volume due to the fact that it's a much wider age range then that of people older than 75. If you look at most of the histograms, the age groups of 85+ and 75-84 make up a majority of the deaths combined while the age group of 65-74 also makes up a decent portion of the deaths. Including people in the 65-74 age range may be beneficial to this study however, you can still see that for the most part the older two groups are usually almost double the 65-74 age group. Another important thing to note is that the death count on the Y axis for people older than 75 is much greater than that of the people under 75.</a:t>
            </a:r>
          </a:p>
          <a:p>
            <a:br>
              <a:rPr lang="en-US" sz="1800" dirty="0">
                <a:solidFill>
                  <a:srgbClr val="666666"/>
                </a:solidFill>
                <a:effectLst/>
                <a:latin typeface="Garamond" panose="02020404030301010803" pitchFamily="18" charset="0"/>
              </a:rPr>
            </a:br>
            <a:endParaRPr lang="en-US" sz="1800" dirty="0">
              <a:solidFill>
                <a:srgbClr val="666666"/>
              </a:solidFill>
              <a:effectLst/>
              <a:latin typeface="Garamond" panose="02020404030301010803" pitchFamily="18" charset="0"/>
            </a:endParaRPr>
          </a:p>
          <a:p>
            <a:br>
              <a:rPr lang="en-US" sz="1800" dirty="0">
                <a:solidFill>
                  <a:srgbClr val="666666"/>
                </a:solidFill>
                <a:effectLst/>
                <a:latin typeface="Garamond" panose="02020404030301010803" pitchFamily="18" charset="0"/>
              </a:rPr>
            </a:br>
            <a:endParaRPr lang="en-US" dirty="0"/>
          </a:p>
        </p:txBody>
      </p:sp>
    </p:spTree>
    <p:extLst>
      <p:ext uri="{BB962C8B-B14F-4D97-AF65-F5344CB8AC3E}">
        <p14:creationId xmlns:p14="http://schemas.microsoft.com/office/powerpoint/2010/main" val="705406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043000-D238-6B9A-3F1A-CBC0EC4B4D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9E7EB7-5B57-8FE5-4901-5A03B96C53D8}"/>
              </a:ext>
            </a:extLst>
          </p:cNvPr>
          <p:cNvSpPr>
            <a:spLocks noGrp="1"/>
          </p:cNvSpPr>
          <p:nvPr>
            <p:ph type="title"/>
          </p:nvPr>
        </p:nvSpPr>
        <p:spPr/>
        <p:txBody>
          <a:bodyPr/>
          <a:lstStyle/>
          <a:p>
            <a:r>
              <a:rPr lang="en-US" dirty="0">
                <a:effectLst/>
              </a:rPr>
              <a:t>Insights and recommendations</a:t>
            </a:r>
            <a:endParaRPr lang="en-US" dirty="0"/>
          </a:p>
        </p:txBody>
      </p:sp>
      <p:sp>
        <p:nvSpPr>
          <p:cNvPr id="7" name="TextBox 6">
            <a:extLst>
              <a:ext uri="{FF2B5EF4-FFF2-40B4-BE49-F238E27FC236}">
                <a16:creationId xmlns:a16="http://schemas.microsoft.com/office/drawing/2014/main" id="{55E75F16-A4C9-84E3-AD4F-4E2A6805C5A4}"/>
              </a:ext>
            </a:extLst>
          </p:cNvPr>
          <p:cNvSpPr txBox="1"/>
          <p:nvPr/>
        </p:nvSpPr>
        <p:spPr>
          <a:xfrm>
            <a:off x="310896" y="1879987"/>
            <a:ext cx="11163082" cy="6647974"/>
          </a:xfrm>
          <a:prstGeom prst="rect">
            <a:avLst/>
          </a:prstGeom>
          <a:noFill/>
        </p:spPr>
        <p:txBody>
          <a:bodyPr wrap="square" rtlCol="0">
            <a:spAutoFit/>
          </a:bodyPr>
          <a:lstStyle/>
          <a:p>
            <a:pPr algn="ctr">
              <a:spcBef>
                <a:spcPct val="0"/>
              </a:spcBef>
            </a:pPr>
            <a:r>
              <a:rPr lang="en-US" sz="1400" b="1" u="sng" dirty="0">
                <a:latin typeface="+mj-lt"/>
                <a:ea typeface="+mj-ea"/>
                <a:cs typeface="+mj-cs"/>
              </a:rPr>
              <a:t>Insights:</a:t>
            </a:r>
          </a:p>
          <a:p>
            <a:pPr algn="ctr">
              <a:spcBef>
                <a:spcPct val="0"/>
              </a:spcBef>
            </a:pPr>
            <a:r>
              <a:rPr lang="en-US" sz="1400" dirty="0">
                <a:latin typeface="+mj-lt"/>
                <a:ea typeface="+mj-ea"/>
                <a:cs typeface="+mj-cs"/>
              </a:rPr>
              <a:t>When it comes to the vulnerable population, we have determined that people over the age of 75 are considered the most vulnerable to die from influenza. This statement is heavily supported by various visuals throughout the presentation. This is not to say that this is a perfect grouping. It could be beneficial to expand this group to include people 65 and older however, for now, we are content with this age group. Although we now know that the more "elderly" population is more vulnerable to influenza, looking at other factors can vastly increase the effectiveness of our staffing plan.</a:t>
            </a:r>
          </a:p>
          <a:p>
            <a:pPr algn="ctr">
              <a:spcBef>
                <a:spcPct val="0"/>
              </a:spcBef>
            </a:pPr>
            <a:r>
              <a:rPr lang="en-US" sz="1400" b="1" u="sng" dirty="0">
                <a:latin typeface="+mj-lt"/>
                <a:ea typeface="+mj-ea"/>
                <a:cs typeface="+mj-cs"/>
              </a:rPr>
              <a:t>Other Findings:</a:t>
            </a:r>
          </a:p>
          <a:p>
            <a:pPr algn="ctr">
              <a:spcBef>
                <a:spcPct val="0"/>
              </a:spcBef>
            </a:pPr>
            <a:r>
              <a:rPr lang="en-US" sz="1400" dirty="0">
                <a:latin typeface="+mj-lt"/>
                <a:ea typeface="+mj-ea"/>
                <a:cs typeface="+mj-cs"/>
              </a:rPr>
              <a:t>In terms of findings unrelated to age, we found that a lot of the larger more populated states such as California, New York, and Texas, had a higher death count. However, being that these states are more populated, that makes sense. What we really wanted to know was which states' deaths made up a higher % of total deaths than their population made up of the total US Population. What we found was that a lot of mid western states, Ohio, Illinois, Indiana, Iowa, Kansas, Michigan, Minnesota, Missouri, Nebraska, North Dakota, South Dakota, and Wisconsin, all achieved this metric. Another variable we decided to look at was seasonality. To no surprise, we found that the winter months, December, January, and February, had the most ever-changing of deaths.</a:t>
            </a:r>
          </a:p>
          <a:p>
            <a:pPr algn="ctr">
              <a:spcBef>
                <a:spcPct val="0"/>
              </a:spcBef>
            </a:pPr>
            <a:r>
              <a:rPr lang="en-US" sz="1400" b="1" u="sng" dirty="0">
                <a:latin typeface="+mj-lt"/>
                <a:ea typeface="+mj-ea"/>
                <a:cs typeface="+mj-cs"/>
              </a:rPr>
              <a:t>Recommendations:</a:t>
            </a:r>
          </a:p>
          <a:p>
            <a:pPr algn="ctr">
              <a:spcBef>
                <a:spcPct val="0"/>
              </a:spcBef>
            </a:pPr>
            <a:r>
              <a:rPr lang="en-US" sz="1400" dirty="0">
                <a:latin typeface="+mj-lt"/>
                <a:ea typeface="+mj-ea"/>
                <a:cs typeface="+mj-cs"/>
              </a:rPr>
              <a:t>When it comes to how we should adequately staff, we should first consider the populations with the most at risk, 75+, as these people are the most vulnerable. Being that larger more populous states have more people it is also important to have these more population dense states equipped to deal with the sheer size of their population. We also need to consider a region like the Midwest because although it may not be as populated, their deaths are a larger % of the total population deaths than their population is to the total US population. This is most likely caused by lower expectations due to their volume of people. Lastly, we must make sure that we have a sufficient number of staff in the winter months as this is the season where the mortality count is the highest. Additionally, we will continue to monitor the situation and see if we get any data that will affect the current staffing plan.</a:t>
            </a:r>
          </a:p>
          <a:p>
            <a:pPr algn="ctr">
              <a:spcBef>
                <a:spcPct val="0"/>
              </a:spcBef>
            </a:pPr>
            <a:r>
              <a:rPr lang="en-US" sz="1400" b="1" u="sng" dirty="0">
                <a:latin typeface="+mj-lt"/>
                <a:ea typeface="+mj-ea"/>
                <a:cs typeface="+mj-cs"/>
              </a:rPr>
              <a:t>Preventative Measures:</a:t>
            </a:r>
          </a:p>
          <a:p>
            <a:pPr algn="ctr">
              <a:spcBef>
                <a:spcPct val="0"/>
              </a:spcBef>
            </a:pPr>
            <a:r>
              <a:rPr lang="en-US" sz="1400" dirty="0">
                <a:latin typeface="+mj-lt"/>
                <a:ea typeface="+mj-ea"/>
                <a:cs typeface="+mj-cs"/>
              </a:rPr>
              <a:t>To help prevent the spread of the Flu (Influenza) we can encourage citizens to get vaccinated, especially people who reside in states with high population density. Other things are to encourage cleanliness practice such as washing of hands and covering the mouth when sneezing or coughing. It's not just everyday citizens that help prevent it though. Making sure staff members are dressed properly and are also practicing proper cleanliness habits will also help to ensure that the flu doesn't spread.</a:t>
            </a:r>
          </a:p>
          <a:p>
            <a:pPr algn="ctr">
              <a:spcBef>
                <a:spcPct val="0"/>
              </a:spcBef>
            </a:pPr>
            <a:r>
              <a:rPr lang="en-US" sz="1400" b="1" u="sng" dirty="0">
                <a:latin typeface="+mj-lt"/>
                <a:ea typeface="+mj-ea"/>
                <a:cs typeface="+mj-cs"/>
              </a:rPr>
              <a:t>Looking Ahead:</a:t>
            </a:r>
          </a:p>
          <a:p>
            <a:pPr algn="ctr">
              <a:spcBef>
                <a:spcPct val="0"/>
              </a:spcBef>
            </a:pPr>
            <a:r>
              <a:rPr lang="en-US" sz="1400" dirty="0">
                <a:latin typeface="+mj-lt"/>
                <a:ea typeface="+mj-ea"/>
                <a:cs typeface="+mj-cs"/>
              </a:rPr>
              <a:t>In terms of the next step, I've brought up expanding our target group of people 75+ to include people 65+. I didn't seem to find this completely necessary at the moment however, with continuous monitoring and ever-changing data, this may be beneficial to increase the accuracy of our study and overall effectiveness of our staffing plan. </a:t>
            </a:r>
          </a:p>
          <a:p>
            <a:pPr algn="ctr">
              <a:spcBef>
                <a:spcPct val="0"/>
              </a:spcBef>
            </a:pPr>
            <a:br>
              <a:rPr lang="en-US" sz="1400" dirty="0">
                <a:latin typeface="+mj-lt"/>
                <a:ea typeface="+mj-ea"/>
                <a:cs typeface="+mj-cs"/>
              </a:rPr>
            </a:br>
            <a:endParaRPr lang="en-US" sz="1400" dirty="0">
              <a:latin typeface="+mj-lt"/>
              <a:ea typeface="+mj-ea"/>
              <a:cs typeface="+mj-cs"/>
            </a:endParaRPr>
          </a:p>
          <a:p>
            <a:br>
              <a:rPr lang="en-US" sz="1800" dirty="0">
                <a:solidFill>
                  <a:srgbClr val="666666"/>
                </a:solidFill>
                <a:effectLst/>
                <a:latin typeface="Garamond" panose="02020404030301010803" pitchFamily="18" charset="0"/>
              </a:rPr>
            </a:br>
            <a:br>
              <a:rPr lang="en-US" sz="1800" dirty="0">
                <a:solidFill>
                  <a:srgbClr val="666666"/>
                </a:solidFill>
                <a:effectLst/>
                <a:latin typeface="Garamond" panose="02020404030301010803" pitchFamily="18" charset="0"/>
              </a:rPr>
            </a:br>
            <a:endParaRPr lang="en-US" sz="1800" dirty="0">
              <a:solidFill>
                <a:srgbClr val="666666"/>
              </a:solidFill>
              <a:effectLst/>
              <a:latin typeface="Garamond" panose="02020404030301010803" pitchFamily="18" charset="0"/>
            </a:endParaRPr>
          </a:p>
          <a:p>
            <a:br>
              <a:rPr lang="en-US" sz="1800" dirty="0">
                <a:solidFill>
                  <a:srgbClr val="666666"/>
                </a:solidFill>
                <a:effectLst/>
                <a:latin typeface="Garamond" panose="02020404030301010803" pitchFamily="18" charset="0"/>
              </a:rPr>
            </a:br>
            <a:endParaRPr lang="en-US" dirty="0"/>
          </a:p>
        </p:txBody>
      </p:sp>
    </p:spTree>
    <p:extLst>
      <p:ext uri="{BB962C8B-B14F-4D97-AF65-F5344CB8AC3E}">
        <p14:creationId xmlns:p14="http://schemas.microsoft.com/office/powerpoint/2010/main" val="2218506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25579-B460-7C1E-CB62-F3D20FE348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AE09E3-41DF-C226-4890-F571B6180ADB}"/>
              </a:ext>
            </a:extLst>
          </p:cNvPr>
          <p:cNvSpPr>
            <a:spLocks noGrp="1"/>
          </p:cNvSpPr>
          <p:nvPr>
            <p:ph type="title"/>
          </p:nvPr>
        </p:nvSpPr>
        <p:spPr/>
        <p:txBody>
          <a:bodyPr>
            <a:normAutofit fontScale="90000"/>
          </a:bodyPr>
          <a:lstStyle/>
          <a:p>
            <a:r>
              <a:rPr lang="en-US" dirty="0" err="1"/>
              <a:t>Rockbuster</a:t>
            </a:r>
            <a:r>
              <a:rPr lang="en-US" dirty="0"/>
              <a:t> Stealth Data Analysis Project</a:t>
            </a:r>
          </a:p>
        </p:txBody>
      </p:sp>
      <p:sp>
        <p:nvSpPr>
          <p:cNvPr id="3" name="Text Placeholder 2">
            <a:extLst>
              <a:ext uri="{FF2B5EF4-FFF2-40B4-BE49-F238E27FC236}">
                <a16:creationId xmlns:a16="http://schemas.microsoft.com/office/drawing/2014/main" id="{8ED50F76-87B8-824A-C182-520A63724E70}"/>
              </a:ext>
            </a:extLst>
          </p:cNvPr>
          <p:cNvSpPr>
            <a:spLocks noGrp="1"/>
          </p:cNvSpPr>
          <p:nvPr>
            <p:ph type="body" sz="quarter" idx="13"/>
          </p:nvPr>
        </p:nvSpPr>
        <p:spPr/>
        <p:txBody>
          <a:bodyPr/>
          <a:lstStyle/>
          <a:p>
            <a:r>
              <a:rPr lang="en-US" sz="3200" dirty="0">
                <a:solidFill>
                  <a:schemeClr val="bg1"/>
                </a:solidFill>
              </a:rPr>
              <a:t>ROCKBUSTER</a:t>
            </a:r>
          </a:p>
          <a:p>
            <a:endParaRPr lang="en-US" dirty="0"/>
          </a:p>
        </p:txBody>
      </p:sp>
    </p:spTree>
    <p:extLst>
      <p:ext uri="{BB962C8B-B14F-4D97-AF65-F5344CB8AC3E}">
        <p14:creationId xmlns:p14="http://schemas.microsoft.com/office/powerpoint/2010/main" val="18932753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55BAC2-8442-5B40-C87F-11442E2AE69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0DF50E6-FB13-F668-83CA-2F6753D3AD6A}"/>
              </a:ext>
            </a:extLst>
          </p:cNvPr>
          <p:cNvSpPr>
            <a:spLocks noGrp="1"/>
          </p:cNvSpPr>
          <p:nvPr>
            <p:ph type="title"/>
          </p:nvPr>
        </p:nvSpPr>
        <p:spPr>
          <a:xfrm>
            <a:off x="5340096" y="374904"/>
            <a:ext cx="3566160" cy="1783080"/>
          </a:xfrm>
        </p:spPr>
        <p:txBody>
          <a:bodyPr/>
          <a:lstStyle/>
          <a:p>
            <a:r>
              <a:rPr lang="en-US" dirty="0" err="1"/>
              <a:t>RockBuster</a:t>
            </a:r>
            <a:endParaRPr lang="en-US" dirty="0"/>
          </a:p>
        </p:txBody>
      </p:sp>
      <p:sp>
        <p:nvSpPr>
          <p:cNvPr id="5" name="Content Placeholder 4">
            <a:extLst>
              <a:ext uri="{FF2B5EF4-FFF2-40B4-BE49-F238E27FC236}">
                <a16:creationId xmlns:a16="http://schemas.microsoft.com/office/drawing/2014/main" id="{D2F818C1-EE10-0963-7219-C15038DEDAB3}"/>
              </a:ext>
            </a:extLst>
          </p:cNvPr>
          <p:cNvSpPr>
            <a:spLocks noGrp="1"/>
          </p:cNvSpPr>
          <p:nvPr>
            <p:ph idx="1"/>
          </p:nvPr>
        </p:nvSpPr>
        <p:spPr>
          <a:xfrm>
            <a:off x="4583673" y="2575953"/>
            <a:ext cx="6894576" cy="3780397"/>
          </a:xfrm>
        </p:spPr>
        <p:txBody>
          <a:bodyPr>
            <a:normAutofit/>
          </a:bodyPr>
          <a:lstStyle/>
          <a:p>
            <a:r>
              <a:rPr lang="en-US" dirty="0"/>
              <a:t>Objectives:</a:t>
            </a:r>
          </a:p>
          <a:p>
            <a:pPr marL="342900" indent="-342900">
              <a:buFont typeface="Arial" panose="020B0604020202020204" pitchFamily="34" charset="0"/>
              <a:buChar char="•"/>
            </a:pPr>
            <a:r>
              <a:rPr lang="en-US" dirty="0"/>
              <a:t>Identify top-performing movies and customer preferences to maximize revenue</a:t>
            </a:r>
          </a:p>
          <a:p>
            <a:pPr marL="342900" indent="-342900">
              <a:buFont typeface="Arial" panose="020B0604020202020204" pitchFamily="34" charset="0"/>
              <a:buChar char="•"/>
            </a:pPr>
            <a:r>
              <a:rPr lang="en-US" dirty="0"/>
              <a:t>Examine rental durations and geographic sales trends to refine market strategies</a:t>
            </a:r>
          </a:p>
          <a:p>
            <a:pPr marL="342900" indent="-342900">
              <a:buFont typeface="Arial" panose="020B0604020202020204" pitchFamily="34" charset="0"/>
              <a:buChar char="•"/>
            </a:pPr>
            <a:r>
              <a:rPr lang="en-US" dirty="0"/>
              <a:t> Locate high-value customer regions to guide targeted marketing initiatives</a:t>
            </a:r>
          </a:p>
          <a:p>
            <a:r>
              <a:rPr lang="en-US" dirty="0"/>
              <a:t>Data:</a:t>
            </a:r>
          </a:p>
          <a:p>
            <a:r>
              <a:rPr lang="en-US" dirty="0"/>
              <a:t>Dataset that contains information about </a:t>
            </a:r>
            <a:r>
              <a:rPr lang="en-US" dirty="0" err="1"/>
              <a:t>Rockbuster’s</a:t>
            </a:r>
            <a:r>
              <a:rPr lang="en-US" dirty="0"/>
              <a:t> film inventory, customers, and payments.</a:t>
            </a:r>
          </a:p>
        </p:txBody>
      </p:sp>
      <p:sp>
        <p:nvSpPr>
          <p:cNvPr id="10" name="TextBox 9">
            <a:extLst>
              <a:ext uri="{FF2B5EF4-FFF2-40B4-BE49-F238E27FC236}">
                <a16:creationId xmlns:a16="http://schemas.microsoft.com/office/drawing/2014/main" id="{8441940C-4982-8315-F147-55620B9519A5}"/>
              </a:ext>
            </a:extLst>
          </p:cNvPr>
          <p:cNvSpPr txBox="1"/>
          <p:nvPr/>
        </p:nvSpPr>
        <p:spPr>
          <a:xfrm>
            <a:off x="1385438" y="5070875"/>
            <a:ext cx="1472184" cy="523220"/>
          </a:xfrm>
          <a:prstGeom prst="rect">
            <a:avLst/>
          </a:prstGeom>
          <a:noFill/>
        </p:spPr>
        <p:txBody>
          <a:bodyPr wrap="square" rtlCol="0">
            <a:spAutoFit/>
          </a:bodyPr>
          <a:lstStyle/>
          <a:p>
            <a:r>
              <a:rPr lang="en-US" sz="2800" dirty="0"/>
              <a:t>Tools Used</a:t>
            </a:r>
          </a:p>
        </p:txBody>
      </p:sp>
      <p:sp>
        <p:nvSpPr>
          <p:cNvPr id="11" name="TextBox 10">
            <a:extLst>
              <a:ext uri="{FF2B5EF4-FFF2-40B4-BE49-F238E27FC236}">
                <a16:creationId xmlns:a16="http://schemas.microsoft.com/office/drawing/2014/main" id="{5C43B206-3429-D099-4C63-F45AAA9A0078}"/>
              </a:ext>
            </a:extLst>
          </p:cNvPr>
          <p:cNvSpPr txBox="1"/>
          <p:nvPr/>
        </p:nvSpPr>
        <p:spPr>
          <a:xfrm>
            <a:off x="312282" y="515782"/>
            <a:ext cx="4031118" cy="1938992"/>
          </a:xfrm>
          <a:prstGeom prst="rect">
            <a:avLst/>
          </a:prstGeom>
          <a:noFill/>
        </p:spPr>
        <p:txBody>
          <a:bodyPr wrap="square" rtlCol="0">
            <a:spAutoFit/>
          </a:bodyPr>
          <a:lstStyle/>
          <a:p>
            <a:r>
              <a:rPr lang="en-US" sz="2400" b="1" u="sng" dirty="0"/>
              <a:t>Overview:  </a:t>
            </a:r>
            <a:r>
              <a:rPr lang="en-US" sz="2400" dirty="0" err="1"/>
              <a:t>Rockbuster</a:t>
            </a:r>
            <a:r>
              <a:rPr lang="en-US" sz="2400" dirty="0"/>
              <a:t> Stealth LLC, a former global movie rental chain, is planning to launch an online video rental service to stay competitive against streaming giants like Netflix and Amazon.</a:t>
            </a:r>
          </a:p>
          <a:p>
            <a:endParaRPr lang="en-US" sz="2400" dirty="0"/>
          </a:p>
        </p:txBody>
      </p:sp>
      <p:sp>
        <p:nvSpPr>
          <p:cNvPr id="12" name="TextBox 11">
            <a:extLst>
              <a:ext uri="{FF2B5EF4-FFF2-40B4-BE49-F238E27FC236}">
                <a16:creationId xmlns:a16="http://schemas.microsoft.com/office/drawing/2014/main" id="{B4E0D355-BAE5-7326-EC48-71E2A88D9DA2}"/>
              </a:ext>
            </a:extLst>
          </p:cNvPr>
          <p:cNvSpPr txBox="1"/>
          <p:nvPr/>
        </p:nvSpPr>
        <p:spPr>
          <a:xfrm>
            <a:off x="416867" y="2824106"/>
            <a:ext cx="3409326" cy="1938992"/>
          </a:xfrm>
          <a:prstGeom prst="rect">
            <a:avLst/>
          </a:prstGeom>
          <a:noFill/>
        </p:spPr>
        <p:txBody>
          <a:bodyPr wrap="square" rtlCol="0">
            <a:spAutoFit/>
          </a:bodyPr>
          <a:lstStyle/>
          <a:p>
            <a:pPr algn="ctr"/>
            <a:r>
              <a:rPr lang="en-US" sz="2000" b="1" u="sng" dirty="0"/>
              <a:t>Methods:</a:t>
            </a:r>
          </a:p>
          <a:p>
            <a:pPr marL="342900" indent="-342900" algn="ctr">
              <a:buFont typeface="Arial" panose="020B0604020202020204" pitchFamily="34" charset="0"/>
              <a:buChar char="•"/>
            </a:pPr>
            <a:r>
              <a:rPr lang="en-US" sz="2000" dirty="0"/>
              <a:t>Microsoft SQL Management Studio</a:t>
            </a:r>
          </a:p>
          <a:p>
            <a:pPr marL="342900" indent="-342900" algn="ctr">
              <a:buFont typeface="Arial" panose="020B0604020202020204" pitchFamily="34" charset="0"/>
              <a:buChar char="•"/>
            </a:pPr>
            <a:r>
              <a:rPr lang="en-US" sz="2000" dirty="0"/>
              <a:t>Data Cleaning and Filtering</a:t>
            </a:r>
          </a:p>
          <a:p>
            <a:pPr marL="342900" indent="-342900" algn="ctr">
              <a:buFont typeface="Arial" panose="020B0604020202020204" pitchFamily="34" charset="0"/>
              <a:buChar char="•"/>
            </a:pPr>
            <a:r>
              <a:rPr lang="en-US" sz="2000" dirty="0"/>
              <a:t>Joining Tables</a:t>
            </a:r>
          </a:p>
          <a:p>
            <a:pPr marL="342900" indent="-342900" algn="ctr">
              <a:buFont typeface="Arial" panose="020B0604020202020204" pitchFamily="34" charset="0"/>
              <a:buChar char="•"/>
            </a:pPr>
            <a:r>
              <a:rPr lang="en-US" sz="2000" dirty="0"/>
              <a:t>Subqueries and CTEs </a:t>
            </a:r>
          </a:p>
          <a:p>
            <a:pPr marL="342900" indent="-342900" algn="ctr">
              <a:buFont typeface="Arial" panose="020B0604020202020204" pitchFamily="34" charset="0"/>
              <a:buChar char="•"/>
            </a:pPr>
            <a:r>
              <a:rPr lang="en-US" sz="2000" dirty="0"/>
              <a:t>Data Visualization</a:t>
            </a:r>
          </a:p>
        </p:txBody>
      </p:sp>
      <p:pic>
        <p:nvPicPr>
          <p:cNvPr id="2" name="Picture 8" descr="Tableau Software Review 2024 Pricing, Features, Shortcomings">
            <a:extLst>
              <a:ext uri="{FF2B5EF4-FFF2-40B4-BE49-F238E27FC236}">
                <a16:creationId xmlns:a16="http://schemas.microsoft.com/office/drawing/2014/main" id="{C7FB84DB-CB3D-D87A-0BC7-92D3DF804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111" y="5115892"/>
            <a:ext cx="1721192" cy="17186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a:extLst>
              <a:ext uri="{FF2B5EF4-FFF2-40B4-BE49-F238E27FC236}">
                <a16:creationId xmlns:a16="http://schemas.microsoft.com/office/drawing/2014/main" id="{2B0EA807-CE3C-333B-6662-38421D8506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472" y="5458586"/>
            <a:ext cx="1472184" cy="103327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7BF6D709-8B24-60C7-C2AC-3258DE51D9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63712" y="894079"/>
            <a:ext cx="1263905" cy="1263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3983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2A3C7-9C45-4041-0822-B086CD5A2B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BFEB94-B098-475C-EBC3-EDB9E6B76DE7}"/>
              </a:ext>
            </a:extLst>
          </p:cNvPr>
          <p:cNvSpPr>
            <a:spLocks noGrp="1"/>
          </p:cNvSpPr>
          <p:nvPr>
            <p:ph type="title"/>
          </p:nvPr>
        </p:nvSpPr>
        <p:spPr/>
        <p:txBody>
          <a:bodyPr/>
          <a:lstStyle/>
          <a:p>
            <a:r>
              <a:rPr lang="en-US" dirty="0"/>
              <a:t>Analysis</a:t>
            </a:r>
          </a:p>
        </p:txBody>
      </p:sp>
      <p:sp>
        <p:nvSpPr>
          <p:cNvPr id="4" name="Content Placeholder 3">
            <a:extLst>
              <a:ext uri="{FF2B5EF4-FFF2-40B4-BE49-F238E27FC236}">
                <a16:creationId xmlns:a16="http://schemas.microsoft.com/office/drawing/2014/main" id="{09F82D97-137E-5573-D28A-20878F2B5922}"/>
              </a:ext>
            </a:extLst>
          </p:cNvPr>
          <p:cNvSpPr>
            <a:spLocks noGrp="1"/>
          </p:cNvSpPr>
          <p:nvPr>
            <p:ph idx="1"/>
          </p:nvPr>
        </p:nvSpPr>
        <p:spPr>
          <a:xfrm>
            <a:off x="7406640" y="1995552"/>
            <a:ext cx="3590544" cy="4105656"/>
          </a:xfrm>
        </p:spPr>
        <p:txBody>
          <a:bodyPr/>
          <a:lstStyle/>
          <a:p>
            <a:r>
              <a:rPr lang="en-US" sz="2400" dirty="0"/>
              <a:t>Here you can see the top 10 countries with the highest customer base</a:t>
            </a:r>
          </a:p>
          <a:p>
            <a:pPr lvl="1"/>
            <a:r>
              <a:rPr lang="en-US" dirty="0"/>
              <a:t>India and China make up a large portion of the customer base</a:t>
            </a:r>
          </a:p>
          <a:p>
            <a:pPr lvl="1"/>
            <a:r>
              <a:rPr lang="en-US" dirty="0"/>
              <a:t>On average, the more customers per country, the more revenue that country earns</a:t>
            </a:r>
          </a:p>
          <a:p>
            <a:endParaRPr lang="en-US" dirty="0"/>
          </a:p>
        </p:txBody>
      </p:sp>
      <p:pic>
        <p:nvPicPr>
          <p:cNvPr id="5" name="Picture 4">
            <a:extLst>
              <a:ext uri="{FF2B5EF4-FFF2-40B4-BE49-F238E27FC236}">
                <a16:creationId xmlns:a16="http://schemas.microsoft.com/office/drawing/2014/main" id="{E976EF2B-C473-AB81-DF92-1ED72CD23719}"/>
              </a:ext>
            </a:extLst>
          </p:cNvPr>
          <p:cNvPicPr>
            <a:picLocks noChangeAspect="1"/>
          </p:cNvPicPr>
          <p:nvPr/>
        </p:nvPicPr>
        <p:blipFill>
          <a:blip r:embed="rId2"/>
          <a:stretch>
            <a:fillRect/>
          </a:stretch>
        </p:blipFill>
        <p:spPr>
          <a:xfrm>
            <a:off x="1722483" y="2026476"/>
            <a:ext cx="4705749" cy="4043321"/>
          </a:xfrm>
          <a:prstGeom prst="rect">
            <a:avLst/>
          </a:prstGeom>
        </p:spPr>
      </p:pic>
    </p:spTree>
    <p:extLst>
      <p:ext uri="{BB962C8B-B14F-4D97-AF65-F5344CB8AC3E}">
        <p14:creationId xmlns:p14="http://schemas.microsoft.com/office/powerpoint/2010/main" val="12156374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7BD7B5-3648-B127-5310-410DC0DB01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4A2974-7B71-56A9-A9B4-4EC39DB0FA5C}"/>
              </a:ext>
            </a:extLst>
          </p:cNvPr>
          <p:cNvSpPr>
            <a:spLocks noGrp="1"/>
          </p:cNvSpPr>
          <p:nvPr>
            <p:ph type="title"/>
          </p:nvPr>
        </p:nvSpPr>
        <p:spPr/>
        <p:txBody>
          <a:bodyPr/>
          <a:lstStyle/>
          <a:p>
            <a:r>
              <a:rPr lang="en-US" dirty="0"/>
              <a:t>Analysis</a:t>
            </a:r>
          </a:p>
        </p:txBody>
      </p:sp>
      <p:sp>
        <p:nvSpPr>
          <p:cNvPr id="4" name="Content Placeholder 3">
            <a:extLst>
              <a:ext uri="{FF2B5EF4-FFF2-40B4-BE49-F238E27FC236}">
                <a16:creationId xmlns:a16="http://schemas.microsoft.com/office/drawing/2014/main" id="{83E003C5-65CF-AB64-01FF-A2B818715519}"/>
              </a:ext>
            </a:extLst>
          </p:cNvPr>
          <p:cNvSpPr>
            <a:spLocks noGrp="1"/>
          </p:cNvSpPr>
          <p:nvPr>
            <p:ph idx="1"/>
          </p:nvPr>
        </p:nvSpPr>
        <p:spPr>
          <a:xfrm>
            <a:off x="928116" y="5877432"/>
            <a:ext cx="10195558" cy="980568"/>
          </a:xfrm>
        </p:spPr>
        <p:txBody>
          <a:bodyPr>
            <a:normAutofit/>
          </a:bodyPr>
          <a:lstStyle/>
          <a:p>
            <a:pPr marL="0" indent="0">
              <a:buNone/>
            </a:pPr>
            <a:r>
              <a:rPr lang="en-US" dirty="0">
                <a:solidFill>
                  <a:schemeClr val="bg2">
                    <a:lumMod val="10000"/>
                  </a:schemeClr>
                </a:solidFill>
              </a:rPr>
              <a:t>Similarly to the country breakdown, we see a lot of cities in India and China have the greatest amount of customers</a:t>
            </a:r>
          </a:p>
          <a:p>
            <a:endParaRPr lang="en-US" dirty="0"/>
          </a:p>
        </p:txBody>
      </p:sp>
      <p:pic>
        <p:nvPicPr>
          <p:cNvPr id="3" name="Picture 2">
            <a:extLst>
              <a:ext uri="{FF2B5EF4-FFF2-40B4-BE49-F238E27FC236}">
                <a16:creationId xmlns:a16="http://schemas.microsoft.com/office/drawing/2014/main" id="{CAB4710A-9D67-71EE-E1DD-821BDC7466E5}"/>
              </a:ext>
            </a:extLst>
          </p:cNvPr>
          <p:cNvPicPr>
            <a:picLocks noChangeAspect="1"/>
          </p:cNvPicPr>
          <p:nvPr/>
        </p:nvPicPr>
        <p:blipFill>
          <a:blip r:embed="rId2"/>
          <a:stretch>
            <a:fillRect/>
          </a:stretch>
        </p:blipFill>
        <p:spPr>
          <a:xfrm>
            <a:off x="337457" y="1809179"/>
            <a:ext cx="11376877" cy="3966374"/>
          </a:xfrm>
          <a:prstGeom prst="rect">
            <a:avLst/>
          </a:prstGeom>
        </p:spPr>
      </p:pic>
    </p:spTree>
    <p:extLst>
      <p:ext uri="{BB962C8B-B14F-4D97-AF65-F5344CB8AC3E}">
        <p14:creationId xmlns:p14="http://schemas.microsoft.com/office/powerpoint/2010/main" val="1737148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C8A8D9-B9CD-6123-46A8-06AD0BCA7A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E92182-9F8E-FF06-D40F-B69216752CE6}"/>
              </a:ext>
            </a:extLst>
          </p:cNvPr>
          <p:cNvSpPr>
            <a:spLocks noGrp="1"/>
          </p:cNvSpPr>
          <p:nvPr>
            <p:ph type="title"/>
          </p:nvPr>
        </p:nvSpPr>
        <p:spPr/>
        <p:txBody>
          <a:bodyPr/>
          <a:lstStyle/>
          <a:p>
            <a:r>
              <a:rPr lang="en-US" dirty="0"/>
              <a:t>Analysis</a:t>
            </a:r>
          </a:p>
        </p:txBody>
      </p:sp>
      <p:sp>
        <p:nvSpPr>
          <p:cNvPr id="4" name="Content Placeholder 3">
            <a:extLst>
              <a:ext uri="{FF2B5EF4-FFF2-40B4-BE49-F238E27FC236}">
                <a16:creationId xmlns:a16="http://schemas.microsoft.com/office/drawing/2014/main" id="{888CBB4D-B0F8-4462-EEA6-AD3FB6A6A6BD}"/>
              </a:ext>
            </a:extLst>
          </p:cNvPr>
          <p:cNvSpPr>
            <a:spLocks noGrp="1"/>
          </p:cNvSpPr>
          <p:nvPr>
            <p:ph idx="1"/>
          </p:nvPr>
        </p:nvSpPr>
        <p:spPr>
          <a:xfrm>
            <a:off x="7927848" y="2368296"/>
            <a:ext cx="3912108" cy="3657600"/>
          </a:xfrm>
        </p:spPr>
        <p:txBody>
          <a:bodyPr>
            <a:normAutofit/>
          </a:bodyPr>
          <a:lstStyle/>
          <a:p>
            <a:r>
              <a:rPr lang="en-US" sz="2400" dirty="0"/>
              <a:t>Here we can see unlike a lot of the previous data, the top paying customers actually reside in the USA.</a:t>
            </a:r>
          </a:p>
          <a:p>
            <a:pPr lvl="1"/>
            <a:r>
              <a:rPr lang="en-US" dirty="0"/>
              <a:t>However, this isn’t they're stark of a difference between the other data as the United States is they're in total consumers per country</a:t>
            </a:r>
          </a:p>
          <a:p>
            <a:endParaRPr lang="en-US" dirty="0"/>
          </a:p>
        </p:txBody>
      </p:sp>
      <p:pic>
        <p:nvPicPr>
          <p:cNvPr id="5" name="Picture 4">
            <a:extLst>
              <a:ext uri="{FF2B5EF4-FFF2-40B4-BE49-F238E27FC236}">
                <a16:creationId xmlns:a16="http://schemas.microsoft.com/office/drawing/2014/main" id="{230AD8D8-AFBF-31A0-5421-F045C79C6AD7}"/>
              </a:ext>
            </a:extLst>
          </p:cNvPr>
          <p:cNvPicPr>
            <a:picLocks noChangeAspect="1"/>
          </p:cNvPicPr>
          <p:nvPr/>
        </p:nvPicPr>
        <p:blipFill>
          <a:blip r:embed="rId2"/>
          <a:stretch>
            <a:fillRect/>
          </a:stretch>
        </p:blipFill>
        <p:spPr>
          <a:xfrm>
            <a:off x="352044" y="1915871"/>
            <a:ext cx="7109045" cy="4431323"/>
          </a:xfrm>
          <a:prstGeom prst="rect">
            <a:avLst/>
          </a:prstGeom>
        </p:spPr>
      </p:pic>
    </p:spTree>
    <p:extLst>
      <p:ext uri="{BB962C8B-B14F-4D97-AF65-F5344CB8AC3E}">
        <p14:creationId xmlns:p14="http://schemas.microsoft.com/office/powerpoint/2010/main" val="17009656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5E45B-CEC2-E6E9-12FF-3D1E77AE7C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CA0EB9-1CA2-2EAD-9D0C-18D9A423F8B6}"/>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453325CD-2656-3C81-A4A7-0F20DF4AF2A2}"/>
              </a:ext>
            </a:extLst>
          </p:cNvPr>
          <p:cNvSpPr>
            <a:spLocks noGrp="1"/>
          </p:cNvSpPr>
          <p:nvPr>
            <p:ph idx="1"/>
          </p:nvPr>
        </p:nvSpPr>
        <p:spPr>
          <a:xfrm>
            <a:off x="768096" y="2368296"/>
            <a:ext cx="6830568" cy="3657600"/>
          </a:xfrm>
        </p:spPr>
        <p:txBody>
          <a:bodyPr>
            <a:normAutofit fontScale="92500"/>
          </a:bodyPr>
          <a:lstStyle/>
          <a:p>
            <a:r>
              <a:rPr lang="en-US" b="1" dirty="0"/>
              <a:t>Customer Base: </a:t>
            </a:r>
            <a:r>
              <a:rPr lang="en-US" dirty="0"/>
              <a:t>The largest customer groups are located in India, China, and the United States, indicating these regions drive most of the business.</a:t>
            </a:r>
          </a:p>
          <a:p>
            <a:r>
              <a:rPr lang="en-US" b="1" dirty="0"/>
              <a:t>Revenue Distribution: </a:t>
            </a:r>
            <a:r>
              <a:rPr lang="en-US" dirty="0"/>
              <a:t>Asia and America contribute the majority of the company’s revenue, showing these markets hold the greatest potential for growth.</a:t>
            </a:r>
          </a:p>
          <a:p>
            <a:r>
              <a:rPr lang="en-US" b="1" dirty="0"/>
              <a:t>Movie Performance: </a:t>
            </a:r>
            <a:r>
              <a:rPr lang="en-US" dirty="0"/>
              <a:t>Analysis shows that certain movies in the catalog have little to no rental activity, which suggests they are not appealing to customers.</a:t>
            </a:r>
          </a:p>
          <a:p>
            <a:endParaRPr lang="en-US" dirty="0"/>
          </a:p>
        </p:txBody>
      </p:sp>
      <p:pic>
        <p:nvPicPr>
          <p:cNvPr id="7" name="Content Placeholder 8" descr="Stopwatch">
            <a:extLst>
              <a:ext uri="{FF2B5EF4-FFF2-40B4-BE49-F238E27FC236}">
                <a16:creationId xmlns:a16="http://schemas.microsoft.com/office/drawing/2014/main" id="{BC965212-C8AB-FD0D-9647-974637B242C6}"/>
              </a:ext>
            </a:extLst>
          </p:cNvPr>
          <p:cNvPicPr>
            <a:picLocks noGrp="1" noChangeAspect="1"/>
          </p:cNvPicPr>
          <p:nvPr/>
        </p:nvPicPr>
        <p:blipFill>
          <a:blip r:embed="rId2"/>
          <a:stretch>
            <a:fillRect/>
          </a:stretch>
        </p:blipFill>
        <p:spPr>
          <a:xfrm>
            <a:off x="7786845" y="2445861"/>
            <a:ext cx="3970086" cy="2332038"/>
          </a:xfrm>
          <a:prstGeom prst="rect">
            <a:avLst/>
          </a:prstGeom>
        </p:spPr>
      </p:pic>
    </p:spTree>
    <p:extLst>
      <p:ext uri="{BB962C8B-B14F-4D97-AF65-F5344CB8AC3E}">
        <p14:creationId xmlns:p14="http://schemas.microsoft.com/office/powerpoint/2010/main" val="2319682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9430A-59E7-94A9-D66F-6F4C566D265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1B254FB-2BC1-DA09-E4ED-BCBD11EF9D89}"/>
              </a:ext>
            </a:extLst>
          </p:cNvPr>
          <p:cNvSpPr>
            <a:spLocks noGrp="1"/>
          </p:cNvSpPr>
          <p:nvPr>
            <p:ph type="title"/>
          </p:nvPr>
        </p:nvSpPr>
        <p:spPr/>
        <p:txBody>
          <a:bodyPr/>
          <a:lstStyle/>
          <a:p>
            <a:r>
              <a:rPr lang="en-US" dirty="0"/>
              <a:t>Overview</a:t>
            </a:r>
          </a:p>
        </p:txBody>
      </p:sp>
      <p:sp>
        <p:nvSpPr>
          <p:cNvPr id="5" name="Content Placeholder 4">
            <a:extLst>
              <a:ext uri="{FF2B5EF4-FFF2-40B4-BE49-F238E27FC236}">
                <a16:creationId xmlns:a16="http://schemas.microsoft.com/office/drawing/2014/main" id="{9306E5C2-A953-2C19-4BED-982912A53A49}"/>
              </a:ext>
            </a:extLst>
          </p:cNvPr>
          <p:cNvSpPr>
            <a:spLocks noGrp="1"/>
          </p:cNvSpPr>
          <p:nvPr>
            <p:ph idx="1"/>
          </p:nvPr>
        </p:nvSpPr>
        <p:spPr>
          <a:xfrm>
            <a:off x="3941064" y="2706624"/>
            <a:ext cx="6995160" cy="3520440"/>
          </a:xfrm>
        </p:spPr>
        <p:txBody>
          <a:bodyPr>
            <a:normAutofit fontScale="92500" lnSpcReduction="10000"/>
          </a:bodyPr>
          <a:lstStyle/>
          <a:p>
            <a:r>
              <a:rPr lang="en-US" sz="1800" dirty="0">
                <a:solidFill>
                  <a:srgbClr val="000000"/>
                </a:solidFill>
                <a:effectLst/>
                <a:latin typeface="+mj-lt"/>
                <a:ea typeface="Calibri" panose="020F0502020204030204" pitchFamily="34" charset="0"/>
                <a:cs typeface="Times New Roman" panose="02020603050405020304" pitchFamily="18" charset="0"/>
              </a:rPr>
              <a:t>I am recent graduate from Binghamton University who majored in financial economics and am eager to work in a role where I can apply my strong analytical skills, ability to focus on the details and commitment to a positive outcome. My academic training along with my part-time experience at Northwell Health has given me a well-rounded understanding of problem solving</a:t>
            </a:r>
            <a:r>
              <a:rPr lang="en-US" sz="1800" dirty="0">
                <a:solidFill>
                  <a:srgbClr val="202124"/>
                </a:solidFill>
                <a:effectLst/>
                <a:latin typeface="+mj-lt"/>
                <a:ea typeface="Calibri" panose="020F0502020204030204" pitchFamily="34" charset="0"/>
                <a:cs typeface="Times New Roman" panose="02020603050405020304" pitchFamily="18" charset="0"/>
              </a:rPr>
              <a:t>, time management and the ability to work well in a team environment</a:t>
            </a:r>
          </a:p>
          <a:p>
            <a:endParaRPr lang="en-US" sz="1800" dirty="0">
              <a:solidFill>
                <a:srgbClr val="202124"/>
              </a:solidFill>
              <a:latin typeface="+mj-lt"/>
              <a:ea typeface="Calibri" panose="020F0502020204030204" pitchFamily="34" charset="0"/>
              <a:cs typeface="Times New Roman" panose="02020603050405020304" pitchFamily="18" charset="0"/>
            </a:endParaRPr>
          </a:p>
          <a:p>
            <a:r>
              <a:rPr lang="en-US" sz="1800" dirty="0">
                <a:solidFill>
                  <a:srgbClr val="202124"/>
                </a:solidFill>
                <a:effectLst/>
                <a:latin typeface="+mj-lt"/>
                <a:ea typeface="Times New Roman" panose="02020603050405020304" pitchFamily="18" charset="0"/>
              </a:rPr>
              <a:t>During my internship I had the opportunity to work with finance professionals where I was responsible for reviewing financial statements to identify variances to budget, optimizing KPI reports and consolidating data to prepare and plan for an IT systems transition. In addition, the courses that I have taken in accounting, finance, statistics, and economics have provided me with a solid foundation for this role. Lastly, I am currently enrolled in </a:t>
            </a:r>
            <a:r>
              <a:rPr lang="en-US" sz="1800" dirty="0" err="1">
                <a:solidFill>
                  <a:srgbClr val="202124"/>
                </a:solidFill>
                <a:effectLst/>
                <a:latin typeface="+mj-lt"/>
                <a:ea typeface="Times New Roman" panose="02020603050405020304" pitchFamily="18" charset="0"/>
              </a:rPr>
              <a:t>CareerFoundry’s</a:t>
            </a:r>
            <a:r>
              <a:rPr lang="en-US" sz="1800" dirty="0">
                <a:solidFill>
                  <a:srgbClr val="202124"/>
                </a:solidFill>
                <a:effectLst/>
                <a:latin typeface="+mj-lt"/>
                <a:ea typeface="Times New Roman" panose="02020603050405020304" pitchFamily="18" charset="0"/>
              </a:rPr>
              <a:t> data analytics program where I’ve gained practical skills in Microsoft Excel, Tableau, SQL, Python, and GitHub.</a:t>
            </a:r>
            <a:endParaRPr lang="en-US" sz="1800" dirty="0">
              <a:effectLst/>
              <a:latin typeface="+mj-lt"/>
              <a:ea typeface="Times New Roman" panose="02020603050405020304" pitchFamily="18" charset="0"/>
            </a:endParaRPr>
          </a:p>
          <a:p>
            <a:endParaRPr lang="en-US" sz="2400" dirty="0">
              <a:latin typeface="+mj-lt"/>
            </a:endParaRPr>
          </a:p>
        </p:txBody>
      </p:sp>
      <p:sp>
        <p:nvSpPr>
          <p:cNvPr id="6" name="AutoShape 2">
            <a:extLst>
              <a:ext uri="{FF2B5EF4-FFF2-40B4-BE49-F238E27FC236}">
                <a16:creationId xmlns:a16="http://schemas.microsoft.com/office/drawing/2014/main" id="{FD4CCA64-A20D-2974-D6CE-343108E7B809}"/>
              </a:ext>
            </a:extLst>
          </p:cNvPr>
          <p:cNvSpPr>
            <a:spLocks noChangeAspect="1" noChangeArrowheads="1"/>
          </p:cNvSpPr>
          <p:nvPr/>
        </p:nvSpPr>
        <p:spPr bwMode="auto">
          <a:xfrm>
            <a:off x="1892808" y="1603248"/>
            <a:ext cx="4535424"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2" name="Picture 18">
            <a:extLst>
              <a:ext uri="{FF2B5EF4-FFF2-40B4-BE49-F238E27FC236}">
                <a16:creationId xmlns:a16="http://schemas.microsoft.com/office/drawing/2014/main" id="{4F7E2A8D-F995-1309-FE9D-D3752FDC52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112" y="2247139"/>
            <a:ext cx="2383391" cy="2702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08961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D7FF9-3C6B-E2D0-F391-2C987B73D9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148B11-4A93-C28A-D0E9-878C30D62855}"/>
              </a:ext>
            </a:extLst>
          </p:cNvPr>
          <p:cNvSpPr>
            <a:spLocks noGrp="1"/>
          </p:cNvSpPr>
          <p:nvPr>
            <p:ph type="title"/>
          </p:nvPr>
        </p:nvSpPr>
        <p:spPr/>
        <p:txBody>
          <a:bodyPr/>
          <a:lstStyle/>
          <a:p>
            <a:r>
              <a:rPr lang="en-US" dirty="0"/>
              <a:t>Recommendations</a:t>
            </a:r>
          </a:p>
        </p:txBody>
      </p:sp>
      <p:sp>
        <p:nvSpPr>
          <p:cNvPr id="4" name="Content Placeholder 3">
            <a:extLst>
              <a:ext uri="{FF2B5EF4-FFF2-40B4-BE49-F238E27FC236}">
                <a16:creationId xmlns:a16="http://schemas.microsoft.com/office/drawing/2014/main" id="{087B123B-CF99-C5AD-473F-47BEB1D56BF5}"/>
              </a:ext>
            </a:extLst>
          </p:cNvPr>
          <p:cNvSpPr>
            <a:spLocks noGrp="1"/>
          </p:cNvSpPr>
          <p:nvPr>
            <p:ph idx="1"/>
          </p:nvPr>
        </p:nvSpPr>
        <p:spPr>
          <a:xfrm>
            <a:off x="768096" y="2368296"/>
            <a:ext cx="6830568" cy="3657600"/>
          </a:xfrm>
        </p:spPr>
        <p:txBody>
          <a:bodyPr>
            <a:normAutofit fontScale="77500" lnSpcReduction="20000"/>
          </a:bodyPr>
          <a:lstStyle/>
          <a:p>
            <a:pPr>
              <a:spcAft>
                <a:spcPts val="1200"/>
              </a:spcAft>
            </a:pPr>
            <a:r>
              <a:rPr lang="en-US" sz="2800" dirty="0"/>
              <a:t>Increase Marketing in Key Regions: </a:t>
            </a:r>
            <a:r>
              <a:rPr lang="en-US" sz="2800" b="0" dirty="0"/>
              <a:t>Allocate more marketing resources to Asia and America, focusing on India, China, and the U.S., to capitalize on their strong customer bases.</a:t>
            </a:r>
          </a:p>
          <a:p>
            <a:pPr>
              <a:spcAft>
                <a:spcPts val="1200"/>
              </a:spcAft>
            </a:pPr>
            <a:r>
              <a:rPr lang="en-US" sz="2800" dirty="0"/>
              <a:t>Streamline the Movie Catalog: </a:t>
            </a:r>
            <a:r>
              <a:rPr lang="en-US" sz="2800" b="0" dirty="0"/>
              <a:t>Remove underperforming movies with minimal or no rentals to save on licensing fees and invest in movies with higher demand.</a:t>
            </a:r>
          </a:p>
          <a:p>
            <a:pPr>
              <a:spcAft>
                <a:spcPts val="1200"/>
              </a:spcAft>
            </a:pPr>
            <a:r>
              <a:rPr lang="en-US" sz="2800" dirty="0"/>
              <a:t>Enhance Popular Offerings: </a:t>
            </a:r>
            <a:r>
              <a:rPr lang="en-US" sz="2800" b="0" dirty="0"/>
              <a:t>Prioritize securing licenses for movies that are already popular or have potential to perform well in key regions, ensuring a stronger appeal to customers.</a:t>
            </a:r>
          </a:p>
          <a:p>
            <a:pPr>
              <a:spcAft>
                <a:spcPts val="1200"/>
              </a:spcAft>
            </a:pPr>
            <a:r>
              <a:rPr lang="en-US" sz="2800" dirty="0"/>
              <a:t>Localized Strategies: </a:t>
            </a:r>
            <a:r>
              <a:rPr lang="en-US" sz="2800" b="0" dirty="0"/>
              <a:t>Consider tailoring content or promotions for regional audiences, particularly in India and China, to further boost engagement and rentals.</a:t>
            </a:r>
          </a:p>
          <a:p>
            <a:endParaRPr lang="en-US" dirty="0"/>
          </a:p>
        </p:txBody>
      </p:sp>
      <p:pic>
        <p:nvPicPr>
          <p:cNvPr id="3" name="Picture 2" descr="Silver metal newtons cradle">
            <a:extLst>
              <a:ext uri="{FF2B5EF4-FFF2-40B4-BE49-F238E27FC236}">
                <a16:creationId xmlns:a16="http://schemas.microsoft.com/office/drawing/2014/main" id="{2208EFCE-FEB7-2BBF-2940-D0E6AC3E33CA}"/>
              </a:ext>
            </a:extLst>
          </p:cNvPr>
          <p:cNvPicPr>
            <a:picLocks noChangeAspect="1"/>
          </p:cNvPicPr>
          <p:nvPr/>
        </p:nvPicPr>
        <p:blipFill>
          <a:blip r:embed="rId2"/>
          <a:stretch>
            <a:fillRect/>
          </a:stretch>
        </p:blipFill>
        <p:spPr>
          <a:xfrm>
            <a:off x="8010458" y="2816955"/>
            <a:ext cx="3413446" cy="2413413"/>
          </a:xfrm>
          <a:prstGeom prst="rect">
            <a:avLst/>
          </a:prstGeom>
        </p:spPr>
      </p:pic>
    </p:spTree>
    <p:extLst>
      <p:ext uri="{BB962C8B-B14F-4D97-AF65-F5344CB8AC3E}">
        <p14:creationId xmlns:p14="http://schemas.microsoft.com/office/powerpoint/2010/main" val="2810009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E25E37-0F83-6919-DBD1-D19807076E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530BC8-DE2F-F00F-262B-BA3F2524B1A2}"/>
              </a:ext>
            </a:extLst>
          </p:cNvPr>
          <p:cNvSpPr>
            <a:spLocks noGrp="1"/>
          </p:cNvSpPr>
          <p:nvPr>
            <p:ph type="title"/>
          </p:nvPr>
        </p:nvSpPr>
        <p:spPr/>
        <p:txBody>
          <a:bodyPr>
            <a:normAutofit fontScale="90000"/>
          </a:bodyPr>
          <a:lstStyle/>
          <a:p>
            <a:r>
              <a:rPr lang="en-US" dirty="0"/>
              <a:t>Instacart Grocery Basket Analysis</a:t>
            </a:r>
          </a:p>
        </p:txBody>
      </p:sp>
      <p:sp>
        <p:nvSpPr>
          <p:cNvPr id="3" name="Text Placeholder 2">
            <a:extLst>
              <a:ext uri="{FF2B5EF4-FFF2-40B4-BE49-F238E27FC236}">
                <a16:creationId xmlns:a16="http://schemas.microsoft.com/office/drawing/2014/main" id="{B0CA4840-840D-8E3C-84B7-298F3986CC7F}"/>
              </a:ext>
            </a:extLst>
          </p:cNvPr>
          <p:cNvSpPr>
            <a:spLocks noGrp="1"/>
          </p:cNvSpPr>
          <p:nvPr>
            <p:ph type="body" sz="quarter" idx="13"/>
          </p:nvPr>
        </p:nvSpPr>
        <p:spPr/>
        <p:txBody>
          <a:bodyPr/>
          <a:lstStyle/>
          <a:p>
            <a:r>
              <a:rPr lang="en-US" dirty="0"/>
              <a:t>Instacart</a:t>
            </a:r>
            <a:endParaRPr lang="en-US" sz="3200" dirty="0">
              <a:solidFill>
                <a:schemeClr val="bg1"/>
              </a:solidFill>
            </a:endParaRPr>
          </a:p>
          <a:p>
            <a:endParaRPr lang="en-US" dirty="0"/>
          </a:p>
        </p:txBody>
      </p:sp>
    </p:spTree>
    <p:extLst>
      <p:ext uri="{BB962C8B-B14F-4D97-AF65-F5344CB8AC3E}">
        <p14:creationId xmlns:p14="http://schemas.microsoft.com/office/powerpoint/2010/main" val="6182358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0C9013-796B-14AC-2909-6F9F12B9CC6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0D874FC-A1A5-26D9-210A-0EAD2B7C9482}"/>
              </a:ext>
            </a:extLst>
          </p:cNvPr>
          <p:cNvSpPr>
            <a:spLocks noGrp="1"/>
          </p:cNvSpPr>
          <p:nvPr>
            <p:ph type="title"/>
          </p:nvPr>
        </p:nvSpPr>
        <p:spPr>
          <a:xfrm>
            <a:off x="5340096" y="374904"/>
            <a:ext cx="3566160" cy="1783080"/>
          </a:xfrm>
        </p:spPr>
        <p:txBody>
          <a:bodyPr/>
          <a:lstStyle/>
          <a:p>
            <a:r>
              <a:rPr lang="en-US" dirty="0" err="1"/>
              <a:t>InstaCart</a:t>
            </a:r>
            <a:endParaRPr lang="en-US" dirty="0"/>
          </a:p>
        </p:txBody>
      </p:sp>
      <p:sp>
        <p:nvSpPr>
          <p:cNvPr id="5" name="Content Placeholder 4">
            <a:extLst>
              <a:ext uri="{FF2B5EF4-FFF2-40B4-BE49-F238E27FC236}">
                <a16:creationId xmlns:a16="http://schemas.microsoft.com/office/drawing/2014/main" id="{904C70D4-D5A7-4AEF-9B36-7666C1DD970C}"/>
              </a:ext>
            </a:extLst>
          </p:cNvPr>
          <p:cNvSpPr>
            <a:spLocks noGrp="1"/>
          </p:cNvSpPr>
          <p:nvPr>
            <p:ph idx="1"/>
          </p:nvPr>
        </p:nvSpPr>
        <p:spPr>
          <a:xfrm>
            <a:off x="4583673" y="2575953"/>
            <a:ext cx="6894576" cy="3780397"/>
          </a:xfrm>
        </p:spPr>
        <p:txBody>
          <a:bodyPr>
            <a:normAutofit fontScale="85000" lnSpcReduction="20000"/>
          </a:bodyPr>
          <a:lstStyle/>
          <a:p>
            <a:r>
              <a:rPr lang="en-US" dirty="0"/>
              <a:t>Objectives: </a:t>
            </a:r>
          </a:p>
          <a:p>
            <a:pPr marL="342900" indent="-342900">
              <a:buFont typeface="Arial" panose="020B0604020202020204" pitchFamily="34" charset="0"/>
              <a:buChar char="•"/>
            </a:pPr>
            <a:r>
              <a:rPr lang="en-US" dirty="0"/>
              <a:t>Identify peak and low-order times to optimize advertising schedules and product marketing strategies</a:t>
            </a:r>
          </a:p>
          <a:p>
            <a:pPr marL="342900" indent="-342900">
              <a:buFont typeface="Arial" panose="020B0604020202020204" pitchFamily="34" charset="0"/>
              <a:buChar char="•"/>
            </a:pPr>
            <a:r>
              <a:rPr lang="en-US" dirty="0"/>
              <a:t> Analyze customer purchasing behaviors, including loyalty, demographics, and regional variations, to support targeted marketing efforts</a:t>
            </a:r>
          </a:p>
          <a:p>
            <a:pPr marL="342900" indent="-342900">
              <a:buFont typeface="Arial" panose="020B0604020202020204" pitchFamily="34" charset="0"/>
              <a:buChar char="•"/>
            </a:pPr>
            <a:r>
              <a:rPr lang="en-US" dirty="0"/>
              <a:t>Determine popular product categories and preferred price ranges to inform sales and promotional strategies</a:t>
            </a:r>
          </a:p>
          <a:p>
            <a:r>
              <a:rPr lang="en-US" dirty="0"/>
              <a:t>Data:</a:t>
            </a:r>
          </a:p>
          <a:p>
            <a:r>
              <a:rPr lang="en-US" dirty="0"/>
              <a:t>Open-source data sets from Instacart and a customer dataset from </a:t>
            </a:r>
            <a:r>
              <a:rPr lang="en-US" dirty="0" err="1"/>
              <a:t>CareerFoundry</a:t>
            </a:r>
            <a:r>
              <a:rPr lang="en-US" dirty="0"/>
              <a:t>. “The 	</a:t>
            </a:r>
          </a:p>
          <a:p>
            <a:r>
              <a:rPr lang="en-US" dirty="0"/>
              <a:t>	Instacart Online Grocery Shopping Dataset 2017” , Accessed from 	www.instacart.com/datasets/groceryshopping-2017 via Kaggle on December 2024.</a:t>
            </a:r>
          </a:p>
        </p:txBody>
      </p:sp>
      <p:sp>
        <p:nvSpPr>
          <p:cNvPr id="10" name="TextBox 9">
            <a:extLst>
              <a:ext uri="{FF2B5EF4-FFF2-40B4-BE49-F238E27FC236}">
                <a16:creationId xmlns:a16="http://schemas.microsoft.com/office/drawing/2014/main" id="{B68CD81D-033F-A203-DB0F-F2569AFC4AF7}"/>
              </a:ext>
            </a:extLst>
          </p:cNvPr>
          <p:cNvSpPr txBox="1"/>
          <p:nvPr/>
        </p:nvSpPr>
        <p:spPr>
          <a:xfrm>
            <a:off x="1385438" y="5070875"/>
            <a:ext cx="1472184" cy="523220"/>
          </a:xfrm>
          <a:prstGeom prst="rect">
            <a:avLst/>
          </a:prstGeom>
          <a:noFill/>
        </p:spPr>
        <p:txBody>
          <a:bodyPr wrap="square" rtlCol="0">
            <a:spAutoFit/>
          </a:bodyPr>
          <a:lstStyle/>
          <a:p>
            <a:r>
              <a:rPr lang="en-US" sz="2800" dirty="0"/>
              <a:t>Tools Used</a:t>
            </a:r>
          </a:p>
        </p:txBody>
      </p:sp>
      <p:sp>
        <p:nvSpPr>
          <p:cNvPr id="11" name="TextBox 10">
            <a:extLst>
              <a:ext uri="{FF2B5EF4-FFF2-40B4-BE49-F238E27FC236}">
                <a16:creationId xmlns:a16="http://schemas.microsoft.com/office/drawing/2014/main" id="{1EF89804-4A2E-859F-9DEF-E4D05F1C781C}"/>
              </a:ext>
            </a:extLst>
          </p:cNvPr>
          <p:cNvSpPr txBox="1"/>
          <p:nvPr/>
        </p:nvSpPr>
        <p:spPr>
          <a:xfrm>
            <a:off x="300524" y="209623"/>
            <a:ext cx="4031118" cy="2308324"/>
          </a:xfrm>
          <a:prstGeom prst="rect">
            <a:avLst/>
          </a:prstGeom>
          <a:noFill/>
        </p:spPr>
        <p:txBody>
          <a:bodyPr wrap="square" rtlCol="0">
            <a:spAutoFit/>
          </a:bodyPr>
          <a:lstStyle/>
          <a:p>
            <a:r>
              <a:rPr lang="en-US" sz="2400" b="1" u="sng" dirty="0"/>
              <a:t>Overview: </a:t>
            </a:r>
            <a:r>
              <a:rPr lang="en-US" sz="2400" dirty="0"/>
              <a:t>Instacart, an online grocery platform accessible via a mobile app, provides customers with the convenience of shopping from home. This project examines its sales data to reveal customer purchasing patterns, aiding in the development of a targeted marketing strategy.</a:t>
            </a:r>
          </a:p>
        </p:txBody>
      </p:sp>
      <p:sp>
        <p:nvSpPr>
          <p:cNvPr id="12" name="TextBox 11">
            <a:extLst>
              <a:ext uri="{FF2B5EF4-FFF2-40B4-BE49-F238E27FC236}">
                <a16:creationId xmlns:a16="http://schemas.microsoft.com/office/drawing/2014/main" id="{93542EAD-4795-B1CA-893B-FC074CE5E509}"/>
              </a:ext>
            </a:extLst>
          </p:cNvPr>
          <p:cNvSpPr txBox="1"/>
          <p:nvPr/>
        </p:nvSpPr>
        <p:spPr>
          <a:xfrm>
            <a:off x="312282" y="2516330"/>
            <a:ext cx="3409326" cy="2554545"/>
          </a:xfrm>
          <a:prstGeom prst="rect">
            <a:avLst/>
          </a:prstGeom>
          <a:noFill/>
        </p:spPr>
        <p:txBody>
          <a:bodyPr wrap="square" rtlCol="0">
            <a:spAutoFit/>
          </a:bodyPr>
          <a:lstStyle/>
          <a:p>
            <a:pPr algn="ctr"/>
            <a:r>
              <a:rPr lang="en-US" sz="2000" b="1" u="sng" dirty="0"/>
              <a:t>Methods:</a:t>
            </a:r>
          </a:p>
          <a:p>
            <a:pPr marL="342900" indent="-342900" algn="ctr">
              <a:buFont typeface="Arial" panose="020B0604020202020204" pitchFamily="34" charset="0"/>
              <a:buChar char="•"/>
            </a:pPr>
            <a:r>
              <a:rPr lang="en-US" sz="2000" dirty="0"/>
              <a:t>Data Wrangling</a:t>
            </a:r>
          </a:p>
          <a:p>
            <a:pPr marL="342900" indent="-342900" algn="ctr">
              <a:buFont typeface="Arial" panose="020B0604020202020204" pitchFamily="34" charset="0"/>
              <a:buChar char="•"/>
            </a:pPr>
            <a:r>
              <a:rPr lang="en-US" sz="2000" dirty="0"/>
              <a:t>Data Merging</a:t>
            </a:r>
          </a:p>
          <a:p>
            <a:pPr marL="342900" indent="-342900" algn="ctr">
              <a:buFont typeface="Arial" panose="020B0604020202020204" pitchFamily="34" charset="0"/>
              <a:buChar char="•"/>
            </a:pPr>
            <a:r>
              <a:rPr lang="en-US" sz="2000" dirty="0"/>
              <a:t>Deriving Variables</a:t>
            </a:r>
          </a:p>
          <a:p>
            <a:pPr marL="342900" indent="-342900" algn="ctr">
              <a:buFont typeface="Arial" panose="020B0604020202020204" pitchFamily="34" charset="0"/>
              <a:buChar char="•"/>
            </a:pPr>
            <a:r>
              <a:rPr lang="en-US" sz="2000" dirty="0"/>
              <a:t>Grouping Data</a:t>
            </a:r>
          </a:p>
          <a:p>
            <a:pPr marL="342900" indent="-342900" algn="ctr">
              <a:buFont typeface="Arial" panose="020B0604020202020204" pitchFamily="34" charset="0"/>
              <a:buChar char="•"/>
            </a:pPr>
            <a:r>
              <a:rPr lang="en-US" sz="2000" dirty="0"/>
              <a:t>Aggregating Data</a:t>
            </a:r>
          </a:p>
          <a:p>
            <a:pPr marL="342900" indent="-342900" algn="ctr">
              <a:buFont typeface="Arial" panose="020B0604020202020204" pitchFamily="34" charset="0"/>
              <a:buChar char="•"/>
            </a:pPr>
            <a:r>
              <a:rPr lang="en-US" sz="2000" dirty="0"/>
              <a:t>Reporting in Excel</a:t>
            </a:r>
          </a:p>
          <a:p>
            <a:pPr marL="342900" indent="-342900" algn="ctr">
              <a:buFont typeface="Arial" panose="020B0604020202020204" pitchFamily="34" charset="0"/>
              <a:buChar char="•"/>
            </a:pPr>
            <a:r>
              <a:rPr lang="en-US" sz="2000" dirty="0"/>
              <a:t>Population Flows</a:t>
            </a:r>
          </a:p>
        </p:txBody>
      </p:sp>
      <p:pic>
        <p:nvPicPr>
          <p:cNvPr id="5122" name="Picture 2">
            <a:extLst>
              <a:ext uri="{FF2B5EF4-FFF2-40B4-BE49-F238E27FC236}">
                <a16:creationId xmlns:a16="http://schemas.microsoft.com/office/drawing/2014/main" id="{8FAF3B89-EE0B-89B4-23F5-203A5E3DF0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2145" y="1076078"/>
            <a:ext cx="1417119" cy="94474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Placeholder 11">
            <a:extLst>
              <a:ext uri="{FF2B5EF4-FFF2-40B4-BE49-F238E27FC236}">
                <a16:creationId xmlns:a16="http://schemas.microsoft.com/office/drawing/2014/main" id="{FC4BFAA2-88C4-9F0B-1C55-BF64F450DCF1}"/>
              </a:ext>
            </a:extLst>
          </p:cNvPr>
          <p:cNvPicPr>
            <a:picLocks noChangeAspect="1"/>
          </p:cNvPicPr>
          <p:nvPr/>
        </p:nvPicPr>
        <p:blipFill>
          <a:blip r:embed="rId4"/>
          <a:srcRect l="5126" r="5126"/>
          <a:stretch>
            <a:fillRect/>
          </a:stretch>
        </p:blipFill>
        <p:spPr>
          <a:xfrm>
            <a:off x="312282" y="5594095"/>
            <a:ext cx="734550" cy="762255"/>
          </a:xfrm>
          <a:custGeom>
            <a:avLst/>
            <a:gdLst>
              <a:gd name="connsiteX0" fmla="*/ 0 w 4041336"/>
              <a:gd name="connsiteY0" fmla="*/ 0 h 4193763"/>
              <a:gd name="connsiteX1" fmla="*/ 4019848 w 4041336"/>
              <a:gd name="connsiteY1" fmla="*/ 0 h 4193763"/>
              <a:gd name="connsiteX2" fmla="*/ 4021195 w 4041336"/>
              <a:gd name="connsiteY2" fmla="*/ 11419 h 4193763"/>
              <a:gd name="connsiteX3" fmla="*/ 4037665 w 4041336"/>
              <a:gd name="connsiteY3" fmla="*/ 264364 h 4193763"/>
              <a:gd name="connsiteX4" fmla="*/ 4034118 w 4041336"/>
              <a:gd name="connsiteY4" fmla="*/ 574168 h 4193763"/>
              <a:gd name="connsiteX5" fmla="*/ 4026263 w 4041336"/>
              <a:gd name="connsiteY5" fmla="*/ 838028 h 4193763"/>
              <a:gd name="connsiteX6" fmla="*/ 4026263 w 4041336"/>
              <a:gd name="connsiteY6" fmla="*/ 847166 h 4193763"/>
              <a:gd name="connsiteX7" fmla="*/ 4026263 w 4041336"/>
              <a:gd name="connsiteY7" fmla="*/ 1138186 h 4193763"/>
              <a:gd name="connsiteX8" fmla="*/ 4024109 w 4041336"/>
              <a:gd name="connsiteY8" fmla="*/ 1259137 h 4193763"/>
              <a:gd name="connsiteX9" fmla="*/ 4016887 w 4041336"/>
              <a:gd name="connsiteY9" fmla="*/ 1412960 h 4193763"/>
              <a:gd name="connsiteX10" fmla="*/ 4026263 w 4041336"/>
              <a:gd name="connsiteY10" fmla="*/ 1539116 h 4193763"/>
              <a:gd name="connsiteX11" fmla="*/ 4024869 w 4041336"/>
              <a:gd name="connsiteY11" fmla="*/ 1823155 h 4193763"/>
              <a:gd name="connsiteX12" fmla="*/ 4017014 w 4041336"/>
              <a:gd name="connsiteY12" fmla="*/ 2154154 h 4193763"/>
              <a:gd name="connsiteX13" fmla="*/ 4017014 w 4041336"/>
              <a:gd name="connsiteY13" fmla="*/ 2421948 h 4193763"/>
              <a:gd name="connsiteX14" fmla="*/ 4029684 w 4041336"/>
              <a:gd name="connsiteY14" fmla="*/ 2667279 h 4193763"/>
              <a:gd name="connsiteX15" fmla="*/ 4019421 w 4041336"/>
              <a:gd name="connsiteY15" fmla="*/ 2956268 h 4193763"/>
              <a:gd name="connsiteX16" fmla="*/ 4022082 w 4041336"/>
              <a:gd name="connsiteY16" fmla="*/ 3094480 h 4193763"/>
              <a:gd name="connsiteX17" fmla="*/ 4027656 w 4041336"/>
              <a:gd name="connsiteY17" fmla="*/ 3260614 h 4193763"/>
              <a:gd name="connsiteX18" fmla="*/ 4009412 w 4041336"/>
              <a:gd name="connsiteY18" fmla="*/ 3538181 h 4193763"/>
              <a:gd name="connsiteX19" fmla="*/ 4031711 w 4041336"/>
              <a:gd name="connsiteY19" fmla="*/ 3694923 h 4193763"/>
              <a:gd name="connsiteX20" fmla="*/ 4038425 w 4041336"/>
              <a:gd name="connsiteY20" fmla="*/ 3836308 h 4193763"/>
              <a:gd name="connsiteX21" fmla="*/ 4029810 w 4041336"/>
              <a:gd name="connsiteY21" fmla="*/ 3956245 h 4193763"/>
              <a:gd name="connsiteX22" fmla="*/ 4013847 w 4041336"/>
              <a:gd name="connsiteY22" fmla="*/ 4114764 h 4193763"/>
              <a:gd name="connsiteX23" fmla="*/ 4010970 w 4041336"/>
              <a:gd name="connsiteY23" fmla="*/ 4161894 h 4193763"/>
              <a:gd name="connsiteX24" fmla="*/ 4002764 w 4041336"/>
              <a:gd name="connsiteY24" fmla="*/ 4161042 h 4193763"/>
              <a:gd name="connsiteX25" fmla="*/ 3868108 w 4041336"/>
              <a:gd name="connsiteY25" fmla="*/ 4163980 h 4193763"/>
              <a:gd name="connsiteX26" fmla="*/ 3174741 w 4041336"/>
              <a:gd name="connsiteY26" fmla="*/ 4175341 h 4193763"/>
              <a:gd name="connsiteX27" fmla="*/ 2247906 w 4041336"/>
              <a:gd name="connsiteY27" fmla="*/ 4167376 h 4193763"/>
              <a:gd name="connsiteX28" fmla="*/ 2057934 w 4041336"/>
              <a:gd name="connsiteY28" fmla="*/ 4175733 h 4193763"/>
              <a:gd name="connsiteX29" fmla="*/ 1797729 w 4041336"/>
              <a:gd name="connsiteY29" fmla="*/ 4165547 h 4193763"/>
              <a:gd name="connsiteX30" fmla="*/ 1485458 w 4041336"/>
              <a:gd name="connsiteY30" fmla="*/ 4175995 h 4193763"/>
              <a:gd name="connsiteX31" fmla="*/ 949185 w 4041336"/>
              <a:gd name="connsiteY31" fmla="*/ 4186181 h 4193763"/>
              <a:gd name="connsiteX32" fmla="*/ 357136 w 4041336"/>
              <a:gd name="connsiteY32" fmla="*/ 4175995 h 4193763"/>
              <a:gd name="connsiteX33" fmla="*/ 0 w 4041336"/>
              <a:gd name="connsiteY33" fmla="*/ 4175060 h 4193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p:spPr>
      </p:pic>
      <p:pic>
        <p:nvPicPr>
          <p:cNvPr id="6" name="Picture 10">
            <a:extLst>
              <a:ext uri="{FF2B5EF4-FFF2-40B4-BE49-F238E27FC236}">
                <a16:creationId xmlns:a16="http://schemas.microsoft.com/office/drawing/2014/main" id="{0F05EF0E-88E1-E3B0-9819-8ACCAD20AA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1007" y="5472725"/>
            <a:ext cx="915186" cy="1004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6309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E0100-3C12-9081-26F7-CD2DC9F32C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8D08E7-1253-F0D5-A7D0-0CC25CBD9A7E}"/>
              </a:ext>
            </a:extLst>
          </p:cNvPr>
          <p:cNvSpPr>
            <a:spLocks noGrp="1"/>
          </p:cNvSpPr>
          <p:nvPr>
            <p:ph type="title"/>
          </p:nvPr>
        </p:nvSpPr>
        <p:spPr/>
        <p:txBody>
          <a:bodyPr/>
          <a:lstStyle/>
          <a:p>
            <a:r>
              <a:rPr lang="en-US" dirty="0"/>
              <a:t>Visuals 1&amp;2</a:t>
            </a:r>
          </a:p>
        </p:txBody>
      </p:sp>
      <p:pic>
        <p:nvPicPr>
          <p:cNvPr id="5" name="Picture 4">
            <a:extLst>
              <a:ext uri="{FF2B5EF4-FFF2-40B4-BE49-F238E27FC236}">
                <a16:creationId xmlns:a16="http://schemas.microsoft.com/office/drawing/2014/main" id="{C14326B3-0943-6E55-B425-2DC49E09C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8096" y="2116264"/>
            <a:ext cx="4972051" cy="4143375"/>
          </a:xfrm>
          <a:prstGeom prst="rect">
            <a:avLst/>
          </a:prstGeom>
        </p:spPr>
      </p:pic>
      <p:pic>
        <p:nvPicPr>
          <p:cNvPr id="6" name="Picture 5">
            <a:extLst>
              <a:ext uri="{FF2B5EF4-FFF2-40B4-BE49-F238E27FC236}">
                <a16:creationId xmlns:a16="http://schemas.microsoft.com/office/drawing/2014/main" id="{4A67873A-BD24-FB36-4E31-71F1703655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9494" y="2116264"/>
            <a:ext cx="4000500" cy="4000500"/>
          </a:xfrm>
          <a:prstGeom prst="rect">
            <a:avLst/>
          </a:prstGeom>
        </p:spPr>
      </p:pic>
    </p:spTree>
    <p:extLst>
      <p:ext uri="{BB962C8B-B14F-4D97-AF65-F5344CB8AC3E}">
        <p14:creationId xmlns:p14="http://schemas.microsoft.com/office/powerpoint/2010/main" val="15617925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B7F198-9EA7-ABBC-4414-C90593DE13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51F964-1C02-7A5E-8A48-CC86DF99BE1E}"/>
              </a:ext>
            </a:extLst>
          </p:cNvPr>
          <p:cNvSpPr>
            <a:spLocks noGrp="1"/>
          </p:cNvSpPr>
          <p:nvPr>
            <p:ph type="title"/>
          </p:nvPr>
        </p:nvSpPr>
        <p:spPr/>
        <p:txBody>
          <a:bodyPr/>
          <a:lstStyle/>
          <a:p>
            <a:r>
              <a:rPr lang="en-US" dirty="0"/>
              <a:t>Visuals 3&amp;4</a:t>
            </a:r>
          </a:p>
        </p:txBody>
      </p:sp>
      <p:pic>
        <p:nvPicPr>
          <p:cNvPr id="3" name="Picture 2">
            <a:extLst>
              <a:ext uri="{FF2B5EF4-FFF2-40B4-BE49-F238E27FC236}">
                <a16:creationId xmlns:a16="http://schemas.microsoft.com/office/drawing/2014/main" id="{E6B3C7A9-320A-D229-6DBC-BE9833B783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293" y="1825752"/>
            <a:ext cx="5436603" cy="3505200"/>
          </a:xfrm>
          <a:prstGeom prst="rect">
            <a:avLst/>
          </a:prstGeom>
        </p:spPr>
      </p:pic>
      <p:pic>
        <p:nvPicPr>
          <p:cNvPr id="8" name="Picture 7">
            <a:extLst>
              <a:ext uri="{FF2B5EF4-FFF2-40B4-BE49-F238E27FC236}">
                <a16:creationId xmlns:a16="http://schemas.microsoft.com/office/drawing/2014/main" id="{46BD0A96-B52A-78F2-3BB4-59735E187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5476" y="1825752"/>
            <a:ext cx="4808220" cy="3505200"/>
          </a:xfrm>
          <a:prstGeom prst="rect">
            <a:avLst/>
          </a:prstGeom>
        </p:spPr>
      </p:pic>
      <p:pic>
        <p:nvPicPr>
          <p:cNvPr id="9" name="Picture 8">
            <a:extLst>
              <a:ext uri="{FF2B5EF4-FFF2-40B4-BE49-F238E27FC236}">
                <a16:creationId xmlns:a16="http://schemas.microsoft.com/office/drawing/2014/main" id="{EAFD885A-965B-9A83-8709-69201E102A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721" y="5211462"/>
            <a:ext cx="5127746" cy="1555304"/>
          </a:xfrm>
          <a:prstGeom prst="rect">
            <a:avLst/>
          </a:prstGeom>
        </p:spPr>
      </p:pic>
      <p:pic>
        <p:nvPicPr>
          <p:cNvPr id="10" name="Picture 9">
            <a:extLst>
              <a:ext uri="{FF2B5EF4-FFF2-40B4-BE49-F238E27FC236}">
                <a16:creationId xmlns:a16="http://schemas.microsoft.com/office/drawing/2014/main" id="{CB7C158D-46BF-6987-0C3E-84DA0DC481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5046" y="5211462"/>
            <a:ext cx="5057661" cy="1555304"/>
          </a:xfrm>
          <a:prstGeom prst="rect">
            <a:avLst/>
          </a:prstGeom>
        </p:spPr>
      </p:pic>
    </p:spTree>
    <p:extLst>
      <p:ext uri="{BB962C8B-B14F-4D97-AF65-F5344CB8AC3E}">
        <p14:creationId xmlns:p14="http://schemas.microsoft.com/office/powerpoint/2010/main" val="12088136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004DBD-FBEF-CFAB-04B2-8B35022760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D261F1-2110-489A-619B-C05E3FF66D33}"/>
              </a:ext>
            </a:extLst>
          </p:cNvPr>
          <p:cNvSpPr>
            <a:spLocks noGrp="1"/>
          </p:cNvSpPr>
          <p:nvPr>
            <p:ph type="title"/>
          </p:nvPr>
        </p:nvSpPr>
        <p:spPr/>
        <p:txBody>
          <a:bodyPr/>
          <a:lstStyle/>
          <a:p>
            <a:r>
              <a:rPr lang="en-US" dirty="0"/>
              <a:t>Visuals 5&amp;6</a:t>
            </a:r>
          </a:p>
        </p:txBody>
      </p:sp>
      <p:pic>
        <p:nvPicPr>
          <p:cNvPr id="4" name="Picture 3">
            <a:extLst>
              <a:ext uri="{FF2B5EF4-FFF2-40B4-BE49-F238E27FC236}">
                <a16:creationId xmlns:a16="http://schemas.microsoft.com/office/drawing/2014/main" id="{E477FFC5-26B7-9663-6DF8-A05C677BF4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226" y="2185730"/>
            <a:ext cx="4608583" cy="3456437"/>
          </a:xfrm>
          <a:prstGeom prst="rect">
            <a:avLst/>
          </a:prstGeom>
        </p:spPr>
      </p:pic>
      <p:pic>
        <p:nvPicPr>
          <p:cNvPr id="7" name="Picture 6">
            <a:extLst>
              <a:ext uri="{FF2B5EF4-FFF2-40B4-BE49-F238E27FC236}">
                <a16:creationId xmlns:a16="http://schemas.microsoft.com/office/drawing/2014/main" id="{DA1AF010-86BE-C3DD-7BA1-8C685DF52C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7786" y="2354893"/>
            <a:ext cx="4157479" cy="3118109"/>
          </a:xfrm>
          <a:prstGeom prst="rect">
            <a:avLst/>
          </a:prstGeom>
        </p:spPr>
      </p:pic>
    </p:spTree>
    <p:extLst>
      <p:ext uri="{BB962C8B-B14F-4D97-AF65-F5344CB8AC3E}">
        <p14:creationId xmlns:p14="http://schemas.microsoft.com/office/powerpoint/2010/main" val="35994040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9467D-0D7D-3D46-E614-904AA48557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520AEE-BA28-493F-E2C4-F6936FD2D536}"/>
              </a:ext>
            </a:extLst>
          </p:cNvPr>
          <p:cNvSpPr>
            <a:spLocks noGrp="1"/>
          </p:cNvSpPr>
          <p:nvPr>
            <p:ph type="title"/>
          </p:nvPr>
        </p:nvSpPr>
        <p:spPr/>
        <p:txBody>
          <a:bodyPr/>
          <a:lstStyle/>
          <a:p>
            <a:r>
              <a:rPr lang="en-US" dirty="0"/>
              <a:t>Visuals 7&amp;8</a:t>
            </a:r>
          </a:p>
        </p:txBody>
      </p:sp>
      <p:pic>
        <p:nvPicPr>
          <p:cNvPr id="3" name="Picture 2">
            <a:extLst>
              <a:ext uri="{FF2B5EF4-FFF2-40B4-BE49-F238E27FC236}">
                <a16:creationId xmlns:a16="http://schemas.microsoft.com/office/drawing/2014/main" id="{4C24BEAC-9665-B20A-1E43-242FD06207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096" y="1792219"/>
            <a:ext cx="5413256" cy="4059942"/>
          </a:xfrm>
          <a:prstGeom prst="rect">
            <a:avLst/>
          </a:prstGeom>
        </p:spPr>
      </p:pic>
      <p:pic>
        <p:nvPicPr>
          <p:cNvPr id="5" name="Picture 4">
            <a:extLst>
              <a:ext uri="{FF2B5EF4-FFF2-40B4-BE49-F238E27FC236}">
                <a16:creationId xmlns:a16="http://schemas.microsoft.com/office/drawing/2014/main" id="{A81DB4EB-DA4C-30D3-D2E8-B60FAED764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1352" y="2029963"/>
            <a:ext cx="4858505" cy="3643878"/>
          </a:xfrm>
          <a:prstGeom prst="rect">
            <a:avLst/>
          </a:prstGeom>
        </p:spPr>
      </p:pic>
    </p:spTree>
    <p:extLst>
      <p:ext uri="{BB962C8B-B14F-4D97-AF65-F5344CB8AC3E}">
        <p14:creationId xmlns:p14="http://schemas.microsoft.com/office/powerpoint/2010/main" val="1871001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66972E-F1B8-D9C5-D1E2-9E2DD8ECA9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9D31F7-6C04-6AF4-9F65-C911AD3DCF9E}"/>
              </a:ext>
            </a:extLst>
          </p:cNvPr>
          <p:cNvSpPr>
            <a:spLocks noGrp="1"/>
          </p:cNvSpPr>
          <p:nvPr>
            <p:ph type="title"/>
          </p:nvPr>
        </p:nvSpPr>
        <p:spPr/>
        <p:txBody>
          <a:bodyPr/>
          <a:lstStyle/>
          <a:p>
            <a:r>
              <a:rPr lang="en-US" dirty="0"/>
              <a:t>Insights and Recommendations</a:t>
            </a:r>
          </a:p>
        </p:txBody>
      </p:sp>
      <p:sp>
        <p:nvSpPr>
          <p:cNvPr id="4" name="Content Placeholder 3">
            <a:extLst>
              <a:ext uri="{FF2B5EF4-FFF2-40B4-BE49-F238E27FC236}">
                <a16:creationId xmlns:a16="http://schemas.microsoft.com/office/drawing/2014/main" id="{46A9E1F4-1E95-6305-04FA-9C12B7785E32}"/>
              </a:ext>
            </a:extLst>
          </p:cNvPr>
          <p:cNvSpPr>
            <a:spLocks noGrp="1"/>
          </p:cNvSpPr>
          <p:nvPr>
            <p:ph idx="1"/>
          </p:nvPr>
        </p:nvSpPr>
        <p:spPr>
          <a:xfrm>
            <a:off x="768096" y="2368296"/>
            <a:ext cx="7452360" cy="4279392"/>
          </a:xfrm>
        </p:spPr>
        <p:txBody>
          <a:bodyPr>
            <a:normAutofit fontScale="62500" lnSpcReduction="20000"/>
          </a:bodyPr>
          <a:lstStyle/>
          <a:p>
            <a:r>
              <a:rPr lang="en-US" dirty="0"/>
              <a:t>The busiest shopping days are Saturday and Sunday, with peak hours from late morning to late afternoon (10 a.m. - 4 p.m.). Advertising efforts should focus on weekends during these times.</a:t>
            </a:r>
          </a:p>
          <a:p>
            <a:r>
              <a:rPr lang="en-US" dirty="0"/>
              <a:t>Spending is generally consistent throughout the day, with early mornings showing the highest spending, though likely an outlier. Advertising should remain consistent across all hours.</a:t>
            </a:r>
          </a:p>
          <a:p>
            <a:r>
              <a:rPr lang="en-US" dirty="0"/>
              <a:t>Produce (department 4) significantly outperforms all other departments, followed by dairy and eggs (department 16). Ads should target underperforming categories like frozen (1), beverages (7), and snacks (19) to boost sales.</a:t>
            </a:r>
          </a:p>
          <a:p>
            <a:r>
              <a:rPr lang="en-US" dirty="0"/>
              <a:t>Most customers place moderate orders ($10-$40), with loyal customers exceeding $40. To encourage higher spending, target new customers with promotions.</a:t>
            </a:r>
          </a:p>
          <a:p>
            <a:r>
              <a:rPr lang="en-US" dirty="0"/>
              <a:t>Ordering habits are consistent across regions. Younger customers (ages 26-35) spend the most on baby products (department 19), making them ideal for targeted ads.</a:t>
            </a:r>
          </a:p>
          <a:p>
            <a:r>
              <a:rPr lang="en-US" dirty="0"/>
              <a:t>Middle-aged and senior customers spend slightly more overall and order more frequently. Seniors may benefit from targeted campaigns but could face tech limitations. Middle-aged customers, the wealthiest group, are efficient shoppers but represent a key audience for promotions.</a:t>
            </a:r>
          </a:p>
          <a:p>
            <a:pPr marL="0" indent="0">
              <a:buNone/>
            </a:pPr>
            <a:endParaRPr lang="en-US" dirty="0"/>
          </a:p>
        </p:txBody>
      </p:sp>
      <p:pic>
        <p:nvPicPr>
          <p:cNvPr id="3" name="Picture 2" descr="Silver metal newtons cradle">
            <a:extLst>
              <a:ext uri="{FF2B5EF4-FFF2-40B4-BE49-F238E27FC236}">
                <a16:creationId xmlns:a16="http://schemas.microsoft.com/office/drawing/2014/main" id="{98CCC0D6-60E5-1DD1-36B8-FE042B0FDA44}"/>
              </a:ext>
            </a:extLst>
          </p:cNvPr>
          <p:cNvPicPr>
            <a:picLocks noChangeAspect="1"/>
          </p:cNvPicPr>
          <p:nvPr/>
        </p:nvPicPr>
        <p:blipFill>
          <a:blip r:embed="rId2"/>
          <a:stretch>
            <a:fillRect/>
          </a:stretch>
        </p:blipFill>
        <p:spPr>
          <a:xfrm>
            <a:off x="8010458" y="2816955"/>
            <a:ext cx="3413446" cy="2413413"/>
          </a:xfrm>
          <a:prstGeom prst="rect">
            <a:avLst/>
          </a:prstGeom>
        </p:spPr>
      </p:pic>
    </p:spTree>
    <p:extLst>
      <p:ext uri="{BB962C8B-B14F-4D97-AF65-F5344CB8AC3E}">
        <p14:creationId xmlns:p14="http://schemas.microsoft.com/office/powerpoint/2010/main" val="34541655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95749-AE02-3680-0D8A-F01D72AC23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3DD5CE-B1FB-6619-7A30-28305A7BB9CE}"/>
              </a:ext>
            </a:extLst>
          </p:cNvPr>
          <p:cNvSpPr>
            <a:spLocks noGrp="1"/>
          </p:cNvSpPr>
          <p:nvPr>
            <p:ph type="title"/>
          </p:nvPr>
        </p:nvSpPr>
        <p:spPr/>
        <p:txBody>
          <a:bodyPr>
            <a:normAutofit/>
          </a:bodyPr>
          <a:lstStyle/>
          <a:p>
            <a:r>
              <a:rPr lang="en-US" dirty="0"/>
              <a:t>Pig E. Bank</a:t>
            </a:r>
          </a:p>
        </p:txBody>
      </p:sp>
    </p:spTree>
    <p:extLst>
      <p:ext uri="{BB962C8B-B14F-4D97-AF65-F5344CB8AC3E}">
        <p14:creationId xmlns:p14="http://schemas.microsoft.com/office/powerpoint/2010/main" val="7668445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D39FE-CB28-AFA8-7ACD-21516F07B0A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29F1A1D-0A98-1331-FDF9-E5AE549023D3}"/>
              </a:ext>
            </a:extLst>
          </p:cNvPr>
          <p:cNvSpPr>
            <a:spLocks noGrp="1"/>
          </p:cNvSpPr>
          <p:nvPr>
            <p:ph type="title"/>
          </p:nvPr>
        </p:nvSpPr>
        <p:spPr>
          <a:xfrm>
            <a:off x="5340096" y="374904"/>
            <a:ext cx="3566160" cy="1783080"/>
          </a:xfrm>
        </p:spPr>
        <p:txBody>
          <a:bodyPr/>
          <a:lstStyle/>
          <a:p>
            <a:r>
              <a:rPr lang="en-US" dirty="0"/>
              <a:t>Pig E. bank</a:t>
            </a:r>
          </a:p>
        </p:txBody>
      </p:sp>
      <p:sp>
        <p:nvSpPr>
          <p:cNvPr id="5" name="Content Placeholder 4">
            <a:extLst>
              <a:ext uri="{FF2B5EF4-FFF2-40B4-BE49-F238E27FC236}">
                <a16:creationId xmlns:a16="http://schemas.microsoft.com/office/drawing/2014/main" id="{3791325A-9DF2-6CDD-5431-68FB31758355}"/>
              </a:ext>
            </a:extLst>
          </p:cNvPr>
          <p:cNvSpPr>
            <a:spLocks noGrp="1"/>
          </p:cNvSpPr>
          <p:nvPr>
            <p:ph idx="1"/>
          </p:nvPr>
        </p:nvSpPr>
        <p:spPr>
          <a:xfrm>
            <a:off x="4583673" y="2575953"/>
            <a:ext cx="6894576" cy="3780397"/>
          </a:xfrm>
        </p:spPr>
        <p:txBody>
          <a:bodyPr>
            <a:normAutofit/>
          </a:bodyPr>
          <a:lstStyle/>
          <a:p>
            <a:r>
              <a:rPr lang="en-US" dirty="0"/>
              <a:t>Objectives: </a:t>
            </a:r>
          </a:p>
          <a:p>
            <a:pPr marL="342900" indent="-342900">
              <a:buFont typeface="Arial" panose="020B0604020202020204" pitchFamily="34" charset="0"/>
              <a:buChar char="•"/>
            </a:pPr>
            <a:r>
              <a:rPr lang="en-US" dirty="0"/>
              <a:t>Identify key indicators of client attrition and propose strategies to improve customer retention</a:t>
            </a:r>
          </a:p>
          <a:p>
            <a:r>
              <a:rPr lang="en-US" dirty="0"/>
              <a:t>Data:</a:t>
            </a:r>
          </a:p>
          <a:p>
            <a:r>
              <a:rPr lang="en-US" dirty="0"/>
              <a:t>Provided by </a:t>
            </a:r>
            <a:r>
              <a:rPr lang="en-US" dirty="0" err="1"/>
              <a:t>CarrerFoundry</a:t>
            </a:r>
            <a:endParaRPr lang="en-US" dirty="0"/>
          </a:p>
        </p:txBody>
      </p:sp>
      <p:sp>
        <p:nvSpPr>
          <p:cNvPr id="10" name="TextBox 9">
            <a:extLst>
              <a:ext uri="{FF2B5EF4-FFF2-40B4-BE49-F238E27FC236}">
                <a16:creationId xmlns:a16="http://schemas.microsoft.com/office/drawing/2014/main" id="{7E7E9B33-7703-E3F9-EB6D-1DC4DB643177}"/>
              </a:ext>
            </a:extLst>
          </p:cNvPr>
          <p:cNvSpPr txBox="1"/>
          <p:nvPr/>
        </p:nvSpPr>
        <p:spPr>
          <a:xfrm>
            <a:off x="1385438" y="5070875"/>
            <a:ext cx="1472184" cy="523220"/>
          </a:xfrm>
          <a:prstGeom prst="rect">
            <a:avLst/>
          </a:prstGeom>
          <a:noFill/>
        </p:spPr>
        <p:txBody>
          <a:bodyPr wrap="square" rtlCol="0">
            <a:spAutoFit/>
          </a:bodyPr>
          <a:lstStyle/>
          <a:p>
            <a:r>
              <a:rPr lang="en-US" sz="2800" dirty="0"/>
              <a:t>Tools Used</a:t>
            </a:r>
          </a:p>
        </p:txBody>
      </p:sp>
      <p:sp>
        <p:nvSpPr>
          <p:cNvPr id="11" name="TextBox 10">
            <a:extLst>
              <a:ext uri="{FF2B5EF4-FFF2-40B4-BE49-F238E27FC236}">
                <a16:creationId xmlns:a16="http://schemas.microsoft.com/office/drawing/2014/main" id="{02E598B1-D107-18AA-1570-327979657677}"/>
              </a:ext>
            </a:extLst>
          </p:cNvPr>
          <p:cNvSpPr txBox="1"/>
          <p:nvPr/>
        </p:nvSpPr>
        <p:spPr>
          <a:xfrm>
            <a:off x="312282" y="1008225"/>
            <a:ext cx="4031118" cy="1200329"/>
          </a:xfrm>
          <a:prstGeom prst="rect">
            <a:avLst/>
          </a:prstGeom>
          <a:noFill/>
        </p:spPr>
        <p:txBody>
          <a:bodyPr wrap="square" rtlCol="0">
            <a:spAutoFit/>
          </a:bodyPr>
          <a:lstStyle/>
          <a:p>
            <a:r>
              <a:rPr lang="en-US" sz="2400" b="1" u="sng" dirty="0"/>
              <a:t>Overview: </a:t>
            </a:r>
            <a:r>
              <a:rPr lang="en-US" sz="2400" dirty="0"/>
              <a:t>E. Bank is a global financial institution with a specialized department focused on anti-money laundering compliance.</a:t>
            </a:r>
          </a:p>
        </p:txBody>
      </p:sp>
      <p:sp>
        <p:nvSpPr>
          <p:cNvPr id="12" name="TextBox 11">
            <a:extLst>
              <a:ext uri="{FF2B5EF4-FFF2-40B4-BE49-F238E27FC236}">
                <a16:creationId xmlns:a16="http://schemas.microsoft.com/office/drawing/2014/main" id="{CC4044AF-5C6D-5E27-AA13-E2A5EB183D6F}"/>
              </a:ext>
            </a:extLst>
          </p:cNvPr>
          <p:cNvSpPr txBox="1"/>
          <p:nvPr/>
        </p:nvSpPr>
        <p:spPr>
          <a:xfrm>
            <a:off x="312282" y="2516330"/>
            <a:ext cx="3409326" cy="2246769"/>
          </a:xfrm>
          <a:prstGeom prst="rect">
            <a:avLst/>
          </a:prstGeom>
          <a:noFill/>
        </p:spPr>
        <p:txBody>
          <a:bodyPr wrap="square" rtlCol="0">
            <a:spAutoFit/>
          </a:bodyPr>
          <a:lstStyle/>
          <a:p>
            <a:pPr algn="ctr"/>
            <a:r>
              <a:rPr lang="en-US" sz="2000" b="1" u="sng" dirty="0"/>
              <a:t>Methods:</a:t>
            </a:r>
          </a:p>
          <a:p>
            <a:pPr marL="342900" indent="-342900" algn="ctr">
              <a:buFont typeface="Arial" panose="020B0604020202020204" pitchFamily="34" charset="0"/>
              <a:buChar char="•"/>
            </a:pPr>
            <a:r>
              <a:rPr lang="en-US" sz="2000" dirty="0"/>
              <a:t>Big Data</a:t>
            </a:r>
          </a:p>
          <a:p>
            <a:pPr marL="342900" indent="-342900" algn="ctr">
              <a:buFont typeface="Arial" panose="020B0604020202020204" pitchFamily="34" charset="0"/>
              <a:buChar char="•"/>
            </a:pPr>
            <a:r>
              <a:rPr lang="en-US" sz="2000" dirty="0"/>
              <a:t>Data Ethics</a:t>
            </a:r>
          </a:p>
          <a:p>
            <a:pPr marL="342900" indent="-342900" algn="ctr">
              <a:buFont typeface="Arial" panose="020B0604020202020204" pitchFamily="34" charset="0"/>
              <a:buChar char="•"/>
            </a:pPr>
            <a:r>
              <a:rPr lang="en-US" sz="2000" dirty="0"/>
              <a:t>Data Mining</a:t>
            </a:r>
          </a:p>
          <a:p>
            <a:pPr marL="342900" indent="-342900" algn="ctr">
              <a:buFont typeface="Arial" panose="020B0604020202020204" pitchFamily="34" charset="0"/>
              <a:buChar char="•"/>
            </a:pPr>
            <a:r>
              <a:rPr lang="en-US" sz="2000" dirty="0"/>
              <a:t>Predictive Analysis</a:t>
            </a:r>
          </a:p>
          <a:p>
            <a:pPr marL="342900" indent="-342900" algn="ctr">
              <a:buFont typeface="Arial" panose="020B0604020202020204" pitchFamily="34" charset="0"/>
              <a:buChar char="•"/>
            </a:pPr>
            <a:r>
              <a:rPr lang="en-US" sz="2000" dirty="0"/>
              <a:t>Time Series Forecasting and Analysis</a:t>
            </a:r>
          </a:p>
          <a:p>
            <a:pPr marL="342900" indent="-342900" algn="ctr">
              <a:buFont typeface="Arial" panose="020B0604020202020204" pitchFamily="34" charset="0"/>
              <a:buChar char="•"/>
            </a:pPr>
            <a:r>
              <a:rPr lang="en-US" sz="2000" dirty="0"/>
              <a:t>Using GitHub</a:t>
            </a:r>
          </a:p>
        </p:txBody>
      </p:sp>
      <p:pic>
        <p:nvPicPr>
          <p:cNvPr id="3" name="Picture Placeholder 11">
            <a:extLst>
              <a:ext uri="{FF2B5EF4-FFF2-40B4-BE49-F238E27FC236}">
                <a16:creationId xmlns:a16="http://schemas.microsoft.com/office/drawing/2014/main" id="{3F894C1B-79B9-071B-43B4-C1E2F202BE5A}"/>
              </a:ext>
            </a:extLst>
          </p:cNvPr>
          <p:cNvPicPr>
            <a:picLocks noChangeAspect="1"/>
          </p:cNvPicPr>
          <p:nvPr/>
        </p:nvPicPr>
        <p:blipFill>
          <a:blip r:embed="rId3"/>
          <a:srcRect l="5126" r="5126"/>
          <a:stretch>
            <a:fillRect/>
          </a:stretch>
        </p:blipFill>
        <p:spPr>
          <a:xfrm>
            <a:off x="312282" y="5594095"/>
            <a:ext cx="734550" cy="762255"/>
          </a:xfrm>
          <a:custGeom>
            <a:avLst/>
            <a:gdLst>
              <a:gd name="connsiteX0" fmla="*/ 0 w 4041336"/>
              <a:gd name="connsiteY0" fmla="*/ 0 h 4193763"/>
              <a:gd name="connsiteX1" fmla="*/ 4019848 w 4041336"/>
              <a:gd name="connsiteY1" fmla="*/ 0 h 4193763"/>
              <a:gd name="connsiteX2" fmla="*/ 4021195 w 4041336"/>
              <a:gd name="connsiteY2" fmla="*/ 11419 h 4193763"/>
              <a:gd name="connsiteX3" fmla="*/ 4037665 w 4041336"/>
              <a:gd name="connsiteY3" fmla="*/ 264364 h 4193763"/>
              <a:gd name="connsiteX4" fmla="*/ 4034118 w 4041336"/>
              <a:gd name="connsiteY4" fmla="*/ 574168 h 4193763"/>
              <a:gd name="connsiteX5" fmla="*/ 4026263 w 4041336"/>
              <a:gd name="connsiteY5" fmla="*/ 838028 h 4193763"/>
              <a:gd name="connsiteX6" fmla="*/ 4026263 w 4041336"/>
              <a:gd name="connsiteY6" fmla="*/ 847166 h 4193763"/>
              <a:gd name="connsiteX7" fmla="*/ 4026263 w 4041336"/>
              <a:gd name="connsiteY7" fmla="*/ 1138186 h 4193763"/>
              <a:gd name="connsiteX8" fmla="*/ 4024109 w 4041336"/>
              <a:gd name="connsiteY8" fmla="*/ 1259137 h 4193763"/>
              <a:gd name="connsiteX9" fmla="*/ 4016887 w 4041336"/>
              <a:gd name="connsiteY9" fmla="*/ 1412960 h 4193763"/>
              <a:gd name="connsiteX10" fmla="*/ 4026263 w 4041336"/>
              <a:gd name="connsiteY10" fmla="*/ 1539116 h 4193763"/>
              <a:gd name="connsiteX11" fmla="*/ 4024869 w 4041336"/>
              <a:gd name="connsiteY11" fmla="*/ 1823155 h 4193763"/>
              <a:gd name="connsiteX12" fmla="*/ 4017014 w 4041336"/>
              <a:gd name="connsiteY12" fmla="*/ 2154154 h 4193763"/>
              <a:gd name="connsiteX13" fmla="*/ 4017014 w 4041336"/>
              <a:gd name="connsiteY13" fmla="*/ 2421948 h 4193763"/>
              <a:gd name="connsiteX14" fmla="*/ 4029684 w 4041336"/>
              <a:gd name="connsiteY14" fmla="*/ 2667279 h 4193763"/>
              <a:gd name="connsiteX15" fmla="*/ 4019421 w 4041336"/>
              <a:gd name="connsiteY15" fmla="*/ 2956268 h 4193763"/>
              <a:gd name="connsiteX16" fmla="*/ 4022082 w 4041336"/>
              <a:gd name="connsiteY16" fmla="*/ 3094480 h 4193763"/>
              <a:gd name="connsiteX17" fmla="*/ 4027656 w 4041336"/>
              <a:gd name="connsiteY17" fmla="*/ 3260614 h 4193763"/>
              <a:gd name="connsiteX18" fmla="*/ 4009412 w 4041336"/>
              <a:gd name="connsiteY18" fmla="*/ 3538181 h 4193763"/>
              <a:gd name="connsiteX19" fmla="*/ 4031711 w 4041336"/>
              <a:gd name="connsiteY19" fmla="*/ 3694923 h 4193763"/>
              <a:gd name="connsiteX20" fmla="*/ 4038425 w 4041336"/>
              <a:gd name="connsiteY20" fmla="*/ 3836308 h 4193763"/>
              <a:gd name="connsiteX21" fmla="*/ 4029810 w 4041336"/>
              <a:gd name="connsiteY21" fmla="*/ 3956245 h 4193763"/>
              <a:gd name="connsiteX22" fmla="*/ 4013847 w 4041336"/>
              <a:gd name="connsiteY22" fmla="*/ 4114764 h 4193763"/>
              <a:gd name="connsiteX23" fmla="*/ 4010970 w 4041336"/>
              <a:gd name="connsiteY23" fmla="*/ 4161894 h 4193763"/>
              <a:gd name="connsiteX24" fmla="*/ 4002764 w 4041336"/>
              <a:gd name="connsiteY24" fmla="*/ 4161042 h 4193763"/>
              <a:gd name="connsiteX25" fmla="*/ 3868108 w 4041336"/>
              <a:gd name="connsiteY25" fmla="*/ 4163980 h 4193763"/>
              <a:gd name="connsiteX26" fmla="*/ 3174741 w 4041336"/>
              <a:gd name="connsiteY26" fmla="*/ 4175341 h 4193763"/>
              <a:gd name="connsiteX27" fmla="*/ 2247906 w 4041336"/>
              <a:gd name="connsiteY27" fmla="*/ 4167376 h 4193763"/>
              <a:gd name="connsiteX28" fmla="*/ 2057934 w 4041336"/>
              <a:gd name="connsiteY28" fmla="*/ 4175733 h 4193763"/>
              <a:gd name="connsiteX29" fmla="*/ 1797729 w 4041336"/>
              <a:gd name="connsiteY29" fmla="*/ 4165547 h 4193763"/>
              <a:gd name="connsiteX30" fmla="*/ 1485458 w 4041336"/>
              <a:gd name="connsiteY30" fmla="*/ 4175995 h 4193763"/>
              <a:gd name="connsiteX31" fmla="*/ 949185 w 4041336"/>
              <a:gd name="connsiteY31" fmla="*/ 4186181 h 4193763"/>
              <a:gd name="connsiteX32" fmla="*/ 357136 w 4041336"/>
              <a:gd name="connsiteY32" fmla="*/ 4175995 h 4193763"/>
              <a:gd name="connsiteX33" fmla="*/ 0 w 4041336"/>
              <a:gd name="connsiteY33" fmla="*/ 4175060 h 4193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p:spPr>
      </p:pic>
      <p:pic>
        <p:nvPicPr>
          <p:cNvPr id="6148" name="Picture 4">
            <a:extLst>
              <a:ext uri="{FF2B5EF4-FFF2-40B4-BE49-F238E27FC236}">
                <a16:creationId xmlns:a16="http://schemas.microsoft.com/office/drawing/2014/main" id="{5419516F-20C0-B9B9-0C16-53EEEC41D5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5520" y="1034612"/>
            <a:ext cx="888238" cy="88823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2">
            <a:extLst>
              <a:ext uri="{FF2B5EF4-FFF2-40B4-BE49-F238E27FC236}">
                <a16:creationId xmlns:a16="http://schemas.microsoft.com/office/drawing/2014/main" id="{C0867A81-8040-3906-4521-A638D16343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7622" y="5495796"/>
            <a:ext cx="958851" cy="958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424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A83E4-5B04-6A47-4509-A27F533E16B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A1FCCB5-F5F2-6CD5-AD62-8293A6093D39}"/>
              </a:ext>
            </a:extLst>
          </p:cNvPr>
          <p:cNvSpPr>
            <a:spLocks noGrp="1"/>
          </p:cNvSpPr>
          <p:nvPr>
            <p:ph type="title"/>
          </p:nvPr>
        </p:nvSpPr>
        <p:spPr>
          <a:xfrm>
            <a:off x="5950713" y="320416"/>
            <a:ext cx="3773267" cy="1783080"/>
          </a:xfrm>
        </p:spPr>
        <p:txBody>
          <a:bodyPr/>
          <a:lstStyle/>
          <a:p>
            <a:r>
              <a:rPr lang="en-US" dirty="0"/>
              <a:t>Values</a:t>
            </a:r>
          </a:p>
        </p:txBody>
      </p:sp>
      <p:sp>
        <p:nvSpPr>
          <p:cNvPr id="6" name="AutoShape 2">
            <a:extLst>
              <a:ext uri="{FF2B5EF4-FFF2-40B4-BE49-F238E27FC236}">
                <a16:creationId xmlns:a16="http://schemas.microsoft.com/office/drawing/2014/main" id="{F024C591-6037-282E-AAB1-AC3980531F7C}"/>
              </a:ext>
            </a:extLst>
          </p:cNvPr>
          <p:cNvSpPr>
            <a:spLocks noChangeAspect="1" noChangeArrowheads="1"/>
          </p:cNvSpPr>
          <p:nvPr/>
        </p:nvSpPr>
        <p:spPr bwMode="auto">
          <a:xfrm>
            <a:off x="-3045048" y="1681348"/>
            <a:ext cx="1499711" cy="10078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Content Placeholder 1">
            <a:extLst>
              <a:ext uri="{FF2B5EF4-FFF2-40B4-BE49-F238E27FC236}">
                <a16:creationId xmlns:a16="http://schemas.microsoft.com/office/drawing/2014/main" id="{474F2869-851D-34B5-0DC9-ADBFD2F81931}"/>
              </a:ext>
            </a:extLst>
          </p:cNvPr>
          <p:cNvSpPr>
            <a:spLocks noGrp="1" noChangeArrowheads="1"/>
          </p:cNvSpPr>
          <p:nvPr>
            <p:ph idx="1"/>
          </p:nvPr>
        </p:nvSpPr>
        <p:spPr bwMode="auto">
          <a:xfrm>
            <a:off x="5194169" y="2871586"/>
            <a:ext cx="9495934"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mj-lt"/>
              </a:rPr>
              <a:t>Hardworking</a:t>
            </a:r>
            <a:r>
              <a:rPr kumimoji="0" lang="en-US" altLang="en-US" sz="1800" b="0" i="0" u="none" strike="noStrike" cap="none" normalizeH="0" baseline="0" dirty="0">
                <a:ln>
                  <a:noFill/>
                </a:ln>
                <a:solidFill>
                  <a:schemeClr val="tx1"/>
                </a:solidFill>
                <a:effectLst/>
                <a:latin typeface="+mj-lt"/>
              </a:rPr>
              <a:t> – I approach every task with dedication and persistence,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mj-lt"/>
              </a:rPr>
              <a:t>ensuring that I put in the effort needed to achieve the best results.</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dirty="0">
              <a:latin typeface="+mj-lt"/>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mj-lt"/>
              </a:rPr>
              <a:t>Detail-Oriented</a:t>
            </a:r>
            <a:r>
              <a:rPr kumimoji="0" lang="en-US" altLang="en-US" sz="1800" b="0" i="0" u="none" strike="noStrike" cap="none" normalizeH="0" baseline="0" dirty="0">
                <a:ln>
                  <a:noFill/>
                </a:ln>
                <a:solidFill>
                  <a:schemeClr val="tx1"/>
                </a:solidFill>
                <a:effectLst/>
                <a:latin typeface="+mj-lt"/>
              </a:rPr>
              <a:t> – I pay close attention to the finer details,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mj-lt"/>
              </a:rPr>
              <a:t>making sure that nothing is overlooked and that my work is thorough and accurate.</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dirty="0">
              <a:latin typeface="+mj-lt"/>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mj-lt"/>
              </a:rPr>
              <a:t>Accepting</a:t>
            </a:r>
            <a:r>
              <a:rPr kumimoji="0" lang="en-US" altLang="en-US" sz="1800" b="0" i="0" u="none" strike="noStrike" cap="none" normalizeH="0" baseline="0" dirty="0">
                <a:ln>
                  <a:noFill/>
                </a:ln>
                <a:solidFill>
                  <a:schemeClr val="tx1"/>
                </a:solidFill>
                <a:effectLst/>
                <a:latin typeface="+mj-lt"/>
              </a:rPr>
              <a:t> – I value different perspectives and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mj-lt"/>
              </a:rPr>
              <a:t>create an inclusive environment where everyone feels respected and heard. </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dirty="0">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mj-lt"/>
            </a:endParaRPr>
          </a:p>
        </p:txBody>
      </p:sp>
      <p:pic>
        <p:nvPicPr>
          <p:cNvPr id="2051" name="Picture 3">
            <a:extLst>
              <a:ext uri="{FF2B5EF4-FFF2-40B4-BE49-F238E27FC236}">
                <a16:creationId xmlns:a16="http://schemas.microsoft.com/office/drawing/2014/main" id="{0DEC5D96-06D7-08A8-E543-66A4086EF2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276" y="2103496"/>
            <a:ext cx="4031488" cy="3212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5566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BF684-4A7C-3B01-43B7-04697B2403F5}"/>
              </a:ext>
            </a:extLst>
          </p:cNvPr>
          <p:cNvSpPr>
            <a:spLocks noGrp="1"/>
          </p:cNvSpPr>
          <p:nvPr>
            <p:ph type="title"/>
          </p:nvPr>
        </p:nvSpPr>
        <p:spPr/>
        <p:txBody>
          <a:bodyPr/>
          <a:lstStyle/>
          <a:p>
            <a:r>
              <a:rPr lang="en-US" dirty="0"/>
              <a:t>Data Tables 1&amp;2</a:t>
            </a:r>
          </a:p>
        </p:txBody>
      </p:sp>
      <p:graphicFrame>
        <p:nvGraphicFramePr>
          <p:cNvPr id="8" name="Table 7">
            <a:extLst>
              <a:ext uri="{FF2B5EF4-FFF2-40B4-BE49-F238E27FC236}">
                <a16:creationId xmlns:a16="http://schemas.microsoft.com/office/drawing/2014/main" id="{0D8F729A-FC12-88B6-125D-04858E25ADF4}"/>
              </a:ext>
            </a:extLst>
          </p:cNvPr>
          <p:cNvGraphicFramePr>
            <a:graphicFrameLocks noGrp="1"/>
          </p:cNvGraphicFramePr>
          <p:nvPr>
            <p:extLst>
              <p:ext uri="{D42A27DB-BD31-4B8C-83A1-F6EECF244321}">
                <p14:modId xmlns:p14="http://schemas.microsoft.com/office/powerpoint/2010/main" val="275907045"/>
              </p:ext>
            </p:extLst>
          </p:nvPr>
        </p:nvGraphicFramePr>
        <p:xfrm>
          <a:off x="838200" y="2097056"/>
          <a:ext cx="4343400" cy="2857500"/>
        </p:xfrm>
        <a:graphic>
          <a:graphicData uri="http://schemas.openxmlformats.org/drawingml/2006/table">
            <a:tbl>
              <a:tblPr/>
              <a:tblGrid>
                <a:gridCol w="1662210">
                  <a:extLst>
                    <a:ext uri="{9D8B030D-6E8A-4147-A177-3AD203B41FA5}">
                      <a16:colId xmlns:a16="http://schemas.microsoft.com/office/drawing/2014/main" val="167707234"/>
                    </a:ext>
                  </a:extLst>
                </a:gridCol>
                <a:gridCol w="1089034">
                  <a:extLst>
                    <a:ext uri="{9D8B030D-6E8A-4147-A177-3AD203B41FA5}">
                      <a16:colId xmlns:a16="http://schemas.microsoft.com/office/drawing/2014/main" val="718832402"/>
                    </a:ext>
                  </a:extLst>
                </a:gridCol>
                <a:gridCol w="277035">
                  <a:extLst>
                    <a:ext uri="{9D8B030D-6E8A-4147-A177-3AD203B41FA5}">
                      <a16:colId xmlns:a16="http://schemas.microsoft.com/office/drawing/2014/main" val="4229579250"/>
                    </a:ext>
                  </a:extLst>
                </a:gridCol>
                <a:gridCol w="754682">
                  <a:extLst>
                    <a:ext uri="{9D8B030D-6E8A-4147-A177-3AD203B41FA5}">
                      <a16:colId xmlns:a16="http://schemas.microsoft.com/office/drawing/2014/main" val="3643146105"/>
                    </a:ext>
                  </a:extLst>
                </a:gridCol>
                <a:gridCol w="560439">
                  <a:extLst>
                    <a:ext uri="{9D8B030D-6E8A-4147-A177-3AD203B41FA5}">
                      <a16:colId xmlns:a16="http://schemas.microsoft.com/office/drawing/2014/main" val="2895519348"/>
                    </a:ext>
                  </a:extLst>
                </a:gridCol>
              </a:tblGrid>
              <a:tr h="190500">
                <a:tc gridSpan="4">
                  <a:txBody>
                    <a:bodyPr/>
                    <a:lstStyle/>
                    <a:p>
                      <a:pPr algn="ctr" fontAlgn="b"/>
                      <a:r>
                        <a:rPr lang="en-US" sz="1100" b="1" i="0" u="none" strike="noStrike" dirty="0">
                          <a:solidFill>
                            <a:srgbClr val="000000"/>
                          </a:solidFill>
                          <a:effectLst/>
                          <a:latin typeface="Calibri" panose="020F0502020204030204" pitchFamily="34" charset="0"/>
                        </a:rPr>
                        <a:t>Years Tenured vs Bank Exit</a:t>
                      </a:r>
                    </a:p>
                  </a:txBody>
                  <a:tcPr marL="9525" marR="9525" marT="9525" marB="0" anchor="b">
                    <a:lnL>
                      <a:noFill/>
                    </a:lnL>
                    <a:lnR>
                      <a:noFill/>
                    </a:lnR>
                    <a:lnT>
                      <a:noFill/>
                    </a:lnT>
                    <a:lnB>
                      <a:noFill/>
                    </a:lnB>
                    <a:solidFill>
                      <a:srgbClr val="D9E1F2"/>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1142979151"/>
                  </a:ext>
                </a:extLst>
              </a:tr>
              <a:tr h="190500">
                <a:tc>
                  <a:txBody>
                    <a:bodyPr/>
                    <a:lstStyle/>
                    <a:p>
                      <a:pPr algn="l" fontAlgn="b"/>
                      <a:r>
                        <a:rPr lang="en-US" sz="1100" b="1" i="0" u="none" strike="noStrike">
                          <a:solidFill>
                            <a:srgbClr val="000000"/>
                          </a:solidFill>
                          <a:effectLst/>
                          <a:latin typeface="Calibri" panose="020F0502020204030204" pitchFamily="34" charset="0"/>
                        </a:rPr>
                        <a:t>Count of ExitedFromBank?</a:t>
                      </a:r>
                    </a:p>
                  </a:txBody>
                  <a:tcPr marL="9525" marR="9525" marT="9525" marB="0" anchor="b">
                    <a:lnL>
                      <a:noFill/>
                    </a:lnL>
                    <a:lnR>
                      <a:noFill/>
                    </a:lnR>
                    <a:lnT>
                      <a:noFill/>
                    </a:lnT>
                    <a:lnB>
                      <a:noFill/>
                    </a:lnB>
                    <a:solidFill>
                      <a:srgbClr val="D9E1F2"/>
                    </a:solidFill>
                  </a:tcPr>
                </a:tc>
                <a:tc>
                  <a:txBody>
                    <a:bodyPr/>
                    <a:lstStyle/>
                    <a:p>
                      <a:pPr algn="l" fontAlgn="b"/>
                      <a:r>
                        <a:rPr lang="en-US" sz="1100" b="1" i="0" u="none" strike="noStrike">
                          <a:solidFill>
                            <a:srgbClr val="000000"/>
                          </a:solidFill>
                          <a:effectLst/>
                          <a:latin typeface="Calibri" panose="020F0502020204030204" pitchFamily="34" charset="0"/>
                        </a:rPr>
                        <a:t>Column Labels</a:t>
                      </a:r>
                    </a:p>
                  </a:txBody>
                  <a:tcPr marL="9525" marR="9525" marT="9525" marB="0" anchor="b">
                    <a:lnL>
                      <a:noFill/>
                    </a:lnL>
                    <a:lnR>
                      <a:noFill/>
                    </a:lnR>
                    <a:lnT>
                      <a:noFill/>
                    </a:lnT>
                    <a:lnB>
                      <a:noFill/>
                    </a:lnB>
                    <a:solidFill>
                      <a:srgbClr val="D9E1F2"/>
                    </a:solidFill>
                  </a:tcPr>
                </a:tc>
                <a:tc>
                  <a:txBody>
                    <a:bodyPr/>
                    <a:lstStyle/>
                    <a:p>
                      <a:pPr algn="l" fontAlgn="b"/>
                      <a:endParaRPr lang="en-US" sz="1100" b="1"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D9E1F2"/>
                    </a:solidFill>
                  </a:tcPr>
                </a:tc>
                <a:tc>
                  <a:txBody>
                    <a:bodyPr/>
                    <a:lstStyle/>
                    <a:p>
                      <a:pPr algn="l" fontAlgn="b"/>
                      <a:endParaRPr lang="en-US" sz="1100" b="1"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D9E1F2"/>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2416027918"/>
                  </a:ext>
                </a:extLst>
              </a:tr>
              <a:tr h="190500">
                <a:tc>
                  <a:txBody>
                    <a:bodyPr/>
                    <a:lstStyle/>
                    <a:p>
                      <a:pPr algn="l" fontAlgn="b"/>
                      <a:r>
                        <a:rPr lang="en-US" sz="1100" b="1" i="0" u="none" strike="noStrike">
                          <a:solidFill>
                            <a:srgbClr val="000000"/>
                          </a:solidFill>
                          <a:effectLst/>
                          <a:latin typeface="Calibri" panose="020F0502020204030204" pitchFamily="34" charset="0"/>
                        </a:rPr>
                        <a:t>Row Labels</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1" i="0" u="none" strike="noStrike">
                          <a:solidFill>
                            <a:srgbClr val="000000"/>
                          </a:solidFill>
                          <a:effectLst/>
                          <a:latin typeface="Calibri" panose="020F0502020204030204" pitchFamily="34" charset="0"/>
                        </a:rPr>
                        <a:t>No</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1" i="0" u="none" strike="noStrike">
                          <a:solidFill>
                            <a:srgbClr val="000000"/>
                          </a:solidFill>
                          <a:effectLst/>
                          <a:latin typeface="Calibri" panose="020F0502020204030204" pitchFamily="34" charset="0"/>
                        </a:rPr>
                        <a:t>Yes</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1" i="0" u="none" strike="noStrike">
                          <a:solidFill>
                            <a:srgbClr val="000000"/>
                          </a:solidFill>
                          <a:effectLst/>
                          <a:latin typeface="Calibri" panose="020F0502020204030204" pitchFamily="34" charset="0"/>
                        </a:rPr>
                        <a:t>Grand Total</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1" i="0" u="none" strike="noStrike">
                          <a:solidFill>
                            <a:srgbClr val="000000"/>
                          </a:solidFill>
                          <a:effectLst/>
                          <a:latin typeface="Calibri" panose="020F0502020204030204" pitchFamily="34" charset="0"/>
                        </a:rPr>
                        <a:t>% of Yes</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693243535"/>
                  </a:ext>
                </a:extLst>
              </a:tr>
              <a:tr h="190500">
                <a:tc>
                  <a:txBody>
                    <a:bodyPr/>
                    <a:lstStyle/>
                    <a:p>
                      <a:pPr algn="l" fontAlgn="b"/>
                      <a:r>
                        <a:rPr lang="en-US" sz="11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r" fontAlgn="b"/>
                      <a:r>
                        <a:rPr lang="en-US" sz="1100" b="0" i="0" u="none" strike="noStrike">
                          <a:solidFill>
                            <a:srgbClr val="000000"/>
                          </a:solidFill>
                          <a:effectLst/>
                          <a:latin typeface="Calibri" panose="020F0502020204030204" pitchFamily="34" charset="0"/>
                        </a:rPr>
                        <a:t>32</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r" fontAlgn="b"/>
                      <a:r>
                        <a:rPr lang="en-US" sz="1100" b="0" i="0" u="none" strike="noStrike">
                          <a:solidFill>
                            <a:srgbClr val="000000"/>
                          </a:solidFill>
                          <a:effectLst/>
                          <a:latin typeface="Calibri" panose="020F0502020204030204" pitchFamily="34" charset="0"/>
                        </a:rPr>
                        <a:t>6</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r" fontAlgn="b"/>
                      <a:r>
                        <a:rPr lang="en-US" sz="1100" b="0" i="0" u="none" strike="noStrike">
                          <a:solidFill>
                            <a:srgbClr val="000000"/>
                          </a:solidFill>
                          <a:effectLst/>
                          <a:latin typeface="Calibri" panose="020F0502020204030204" pitchFamily="34" charset="0"/>
                        </a:rPr>
                        <a:t>38</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r" fontAlgn="b"/>
                      <a:r>
                        <a:rPr lang="en-US" sz="1100" b="0" i="0" u="none" strike="noStrike">
                          <a:solidFill>
                            <a:srgbClr val="000000"/>
                          </a:solidFill>
                          <a:effectLst/>
                          <a:latin typeface="Calibri" panose="020F0502020204030204" pitchFamily="34" charset="0"/>
                        </a:rPr>
                        <a:t>16%</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noFill/>
                  </a:tcPr>
                </a:tc>
                <a:extLst>
                  <a:ext uri="{0D108BD9-81ED-4DB2-BD59-A6C34878D82A}">
                    <a16:rowId xmlns:a16="http://schemas.microsoft.com/office/drawing/2014/main" val="1000128986"/>
                  </a:ext>
                </a:extLst>
              </a:tr>
              <a:tr h="190500">
                <a:tc>
                  <a:txBody>
                    <a:bodyPr/>
                    <a:lstStyle/>
                    <a:p>
                      <a:pPr algn="l" fontAlgn="b"/>
                      <a:r>
                        <a:rPr lang="en-US" sz="11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73</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30</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103</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29%</a:t>
                      </a:r>
                    </a:p>
                  </a:txBody>
                  <a:tcPr marL="9525" marR="9525" marT="9525" marB="0" anchor="b">
                    <a:lnL>
                      <a:noFill/>
                    </a:lnL>
                    <a:lnR>
                      <a:noFill/>
                    </a:lnR>
                    <a:lnT>
                      <a:noFill/>
                    </a:lnT>
                    <a:lnB>
                      <a:noFill/>
                    </a:lnB>
                    <a:solidFill>
                      <a:srgbClr val="FFFF00"/>
                    </a:solidFill>
                  </a:tcPr>
                </a:tc>
                <a:extLst>
                  <a:ext uri="{0D108BD9-81ED-4DB2-BD59-A6C34878D82A}">
                    <a16:rowId xmlns:a16="http://schemas.microsoft.com/office/drawing/2014/main" val="3657906337"/>
                  </a:ext>
                </a:extLst>
              </a:tr>
              <a:tr h="190500">
                <a:tc>
                  <a:txBody>
                    <a:bodyPr/>
                    <a:lstStyle/>
                    <a:p>
                      <a:pPr algn="l" fontAlgn="b"/>
                      <a:r>
                        <a:rPr lang="en-US" sz="1100" b="0" i="0" u="none" strike="noStrike" dirty="0">
                          <a:solidFill>
                            <a:srgbClr val="000000"/>
                          </a:solidFill>
                          <a:effectLst/>
                          <a:latin typeface="Calibri" panose="020F0502020204030204" pitchFamily="34" charset="0"/>
                        </a:rPr>
                        <a:t>2</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83</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27</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110</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25%</a:t>
                      </a:r>
                    </a:p>
                  </a:txBody>
                  <a:tcPr marL="9525" marR="9525" marT="9525" marB="0" anchor="b">
                    <a:lnL>
                      <a:noFill/>
                    </a:lnL>
                    <a:lnR>
                      <a:noFill/>
                    </a:lnR>
                    <a:lnT>
                      <a:noFill/>
                    </a:lnT>
                    <a:lnB>
                      <a:noFill/>
                    </a:lnB>
                    <a:solidFill>
                      <a:srgbClr val="FFFF00"/>
                    </a:solidFill>
                  </a:tcPr>
                </a:tc>
                <a:extLst>
                  <a:ext uri="{0D108BD9-81ED-4DB2-BD59-A6C34878D82A}">
                    <a16:rowId xmlns:a16="http://schemas.microsoft.com/office/drawing/2014/main" val="1270992267"/>
                  </a:ext>
                </a:extLst>
              </a:tr>
              <a:tr h="190500">
                <a:tc>
                  <a:txBody>
                    <a:bodyPr/>
                    <a:lstStyle/>
                    <a:p>
                      <a:pPr algn="l" fontAlgn="b"/>
                      <a:r>
                        <a:rPr lang="en-US" sz="1100" b="0" i="0" u="none" strike="noStrike">
                          <a:solidFill>
                            <a:srgbClr val="000000"/>
                          </a:solidFill>
                          <a:effectLst/>
                          <a:latin typeface="Calibri" panose="020F0502020204030204" pitchFamily="34" charset="0"/>
                        </a:rPr>
                        <a:t>3</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81</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20</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101</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20%</a:t>
                      </a:r>
                    </a:p>
                  </a:txBody>
                  <a:tcPr marL="9525" marR="9525" marT="9525" marB="0" anchor="b">
                    <a:lnL>
                      <a:noFill/>
                    </a:lnL>
                    <a:lnR>
                      <a:noFill/>
                    </a:lnR>
                    <a:lnT>
                      <a:noFill/>
                    </a:lnT>
                    <a:lnB>
                      <a:noFill/>
                    </a:lnB>
                    <a:solidFill>
                      <a:srgbClr val="FFFF00"/>
                    </a:solidFill>
                  </a:tcPr>
                </a:tc>
                <a:extLst>
                  <a:ext uri="{0D108BD9-81ED-4DB2-BD59-A6C34878D82A}">
                    <a16:rowId xmlns:a16="http://schemas.microsoft.com/office/drawing/2014/main" val="2200192496"/>
                  </a:ext>
                </a:extLst>
              </a:tr>
              <a:tr h="190500">
                <a:tc>
                  <a:txBody>
                    <a:bodyPr/>
                    <a:lstStyle/>
                    <a:p>
                      <a:pPr algn="l" fontAlgn="b"/>
                      <a:r>
                        <a:rPr lang="en-US" sz="1100" b="0" i="0" u="none" strike="noStrike">
                          <a:solidFill>
                            <a:srgbClr val="000000"/>
                          </a:solidFill>
                          <a:effectLst/>
                          <a:latin typeface="Calibri" panose="020F0502020204030204" pitchFamily="34" charset="0"/>
                        </a:rPr>
                        <a:t>4</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69</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17</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86</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20%</a:t>
                      </a:r>
                    </a:p>
                  </a:txBody>
                  <a:tcPr marL="9525" marR="9525" marT="9525" marB="0" anchor="b">
                    <a:lnL>
                      <a:noFill/>
                    </a:lnL>
                    <a:lnR>
                      <a:noFill/>
                    </a:lnR>
                    <a:lnT>
                      <a:noFill/>
                    </a:lnT>
                    <a:lnB>
                      <a:noFill/>
                    </a:lnB>
                    <a:solidFill>
                      <a:srgbClr val="FFFF00"/>
                    </a:solidFill>
                  </a:tcPr>
                </a:tc>
                <a:extLst>
                  <a:ext uri="{0D108BD9-81ED-4DB2-BD59-A6C34878D82A}">
                    <a16:rowId xmlns:a16="http://schemas.microsoft.com/office/drawing/2014/main" val="3608450057"/>
                  </a:ext>
                </a:extLst>
              </a:tr>
              <a:tr h="190500">
                <a:tc>
                  <a:txBody>
                    <a:bodyPr/>
                    <a:lstStyle/>
                    <a:p>
                      <a:pPr algn="l" fontAlgn="b"/>
                      <a:r>
                        <a:rPr lang="en-US" sz="1100" b="0" i="0" u="none" strike="noStrike">
                          <a:solidFill>
                            <a:srgbClr val="000000"/>
                          </a:solidFill>
                          <a:effectLst/>
                          <a:latin typeface="Calibri" panose="020F0502020204030204" pitchFamily="34" charset="0"/>
                        </a:rPr>
                        <a:t>5</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80</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20</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100</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20%</a:t>
                      </a:r>
                    </a:p>
                  </a:txBody>
                  <a:tcPr marL="9525" marR="9525" marT="9525" marB="0" anchor="b">
                    <a:lnL>
                      <a:noFill/>
                    </a:lnL>
                    <a:lnR>
                      <a:noFill/>
                    </a:lnR>
                    <a:lnT>
                      <a:noFill/>
                    </a:lnT>
                    <a:lnB>
                      <a:noFill/>
                    </a:lnB>
                    <a:solidFill>
                      <a:srgbClr val="FFFF00"/>
                    </a:solidFill>
                  </a:tcPr>
                </a:tc>
                <a:extLst>
                  <a:ext uri="{0D108BD9-81ED-4DB2-BD59-A6C34878D82A}">
                    <a16:rowId xmlns:a16="http://schemas.microsoft.com/office/drawing/2014/main" val="3781383772"/>
                  </a:ext>
                </a:extLst>
              </a:tr>
              <a:tr h="190500">
                <a:tc>
                  <a:txBody>
                    <a:bodyPr/>
                    <a:lstStyle/>
                    <a:p>
                      <a:pPr algn="l" fontAlgn="b"/>
                      <a:r>
                        <a:rPr lang="en-US" sz="1100" b="0" i="0" u="none" strike="noStrike">
                          <a:solidFill>
                            <a:srgbClr val="000000"/>
                          </a:solidFill>
                          <a:effectLst/>
                          <a:latin typeface="Calibri" panose="020F0502020204030204" pitchFamily="34" charset="0"/>
                        </a:rPr>
                        <a:t>6</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73</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21</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94</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22%</a:t>
                      </a:r>
                    </a:p>
                  </a:txBody>
                  <a:tcPr marL="9525" marR="9525" marT="9525" marB="0" anchor="b">
                    <a:lnL>
                      <a:noFill/>
                    </a:lnL>
                    <a:lnR>
                      <a:noFill/>
                    </a:lnR>
                    <a:lnT>
                      <a:noFill/>
                    </a:lnT>
                    <a:lnB>
                      <a:noFill/>
                    </a:lnB>
                    <a:solidFill>
                      <a:srgbClr val="FFFF00"/>
                    </a:solidFill>
                  </a:tcPr>
                </a:tc>
                <a:extLst>
                  <a:ext uri="{0D108BD9-81ED-4DB2-BD59-A6C34878D82A}">
                    <a16:rowId xmlns:a16="http://schemas.microsoft.com/office/drawing/2014/main" val="3939158227"/>
                  </a:ext>
                </a:extLst>
              </a:tr>
              <a:tr h="190500">
                <a:tc>
                  <a:txBody>
                    <a:bodyPr/>
                    <a:lstStyle/>
                    <a:p>
                      <a:pPr algn="l" fontAlgn="b"/>
                      <a:r>
                        <a:rPr lang="en-US" sz="1100" b="0" i="0" u="none" strike="noStrike">
                          <a:solidFill>
                            <a:srgbClr val="000000"/>
                          </a:solidFill>
                          <a:effectLst/>
                          <a:latin typeface="Calibri" panose="020F0502020204030204" pitchFamily="34" charset="0"/>
                        </a:rPr>
                        <a:t>7</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78</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15</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93</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16%</a:t>
                      </a:r>
                    </a:p>
                  </a:txBody>
                  <a:tcPr marL="9525" marR="9525" marT="9525" marB="0" anchor="b">
                    <a:lnL>
                      <a:noFill/>
                    </a:lnL>
                    <a:lnR>
                      <a:noFill/>
                    </a:lnR>
                    <a:lnT>
                      <a:noFill/>
                    </a:lnT>
                    <a:lnB>
                      <a:noFill/>
                    </a:lnB>
                    <a:noFill/>
                  </a:tcPr>
                </a:tc>
                <a:extLst>
                  <a:ext uri="{0D108BD9-81ED-4DB2-BD59-A6C34878D82A}">
                    <a16:rowId xmlns:a16="http://schemas.microsoft.com/office/drawing/2014/main" val="3398817026"/>
                  </a:ext>
                </a:extLst>
              </a:tr>
              <a:tr h="190500">
                <a:tc>
                  <a:txBody>
                    <a:bodyPr/>
                    <a:lstStyle/>
                    <a:p>
                      <a:pPr algn="l" fontAlgn="b"/>
                      <a:r>
                        <a:rPr lang="en-US" sz="1100" b="0" i="0" u="none" strike="noStrike">
                          <a:solidFill>
                            <a:srgbClr val="000000"/>
                          </a:solidFill>
                          <a:effectLst/>
                          <a:latin typeface="Calibri" panose="020F0502020204030204" pitchFamily="34" charset="0"/>
                        </a:rPr>
                        <a:t>8</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88</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20</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108</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19%</a:t>
                      </a:r>
                    </a:p>
                  </a:txBody>
                  <a:tcPr marL="9525" marR="9525" marT="9525" marB="0" anchor="b">
                    <a:lnL>
                      <a:noFill/>
                    </a:lnL>
                    <a:lnR>
                      <a:noFill/>
                    </a:lnR>
                    <a:lnT>
                      <a:noFill/>
                    </a:lnT>
                    <a:lnB>
                      <a:noFill/>
                    </a:lnB>
                    <a:noFill/>
                  </a:tcPr>
                </a:tc>
                <a:extLst>
                  <a:ext uri="{0D108BD9-81ED-4DB2-BD59-A6C34878D82A}">
                    <a16:rowId xmlns:a16="http://schemas.microsoft.com/office/drawing/2014/main" val="430061409"/>
                  </a:ext>
                </a:extLst>
              </a:tr>
              <a:tr h="190500">
                <a:tc>
                  <a:txBody>
                    <a:bodyPr/>
                    <a:lstStyle/>
                    <a:p>
                      <a:pPr algn="l" fontAlgn="b"/>
                      <a:r>
                        <a:rPr lang="en-US" sz="1100" b="0" i="0" u="none" strike="noStrike">
                          <a:solidFill>
                            <a:srgbClr val="000000"/>
                          </a:solidFill>
                          <a:effectLst/>
                          <a:latin typeface="Calibri" panose="020F0502020204030204" pitchFamily="34" charset="0"/>
                        </a:rPr>
                        <a:t>9</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87</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21</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108</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19%</a:t>
                      </a:r>
                    </a:p>
                  </a:txBody>
                  <a:tcPr marL="9525" marR="9525" marT="9525" marB="0" anchor="b">
                    <a:lnL>
                      <a:noFill/>
                    </a:lnL>
                    <a:lnR>
                      <a:noFill/>
                    </a:lnR>
                    <a:lnT>
                      <a:noFill/>
                    </a:lnT>
                    <a:lnB>
                      <a:noFill/>
                    </a:lnB>
                    <a:noFill/>
                  </a:tcPr>
                </a:tc>
                <a:extLst>
                  <a:ext uri="{0D108BD9-81ED-4DB2-BD59-A6C34878D82A}">
                    <a16:rowId xmlns:a16="http://schemas.microsoft.com/office/drawing/2014/main" val="985681987"/>
                  </a:ext>
                </a:extLst>
              </a:tr>
              <a:tr h="190500">
                <a:tc>
                  <a:txBody>
                    <a:bodyPr/>
                    <a:lstStyle/>
                    <a:p>
                      <a:pPr algn="l" fontAlgn="b"/>
                      <a:r>
                        <a:rPr lang="en-US" sz="1100" b="0" i="0" u="none" strike="noStrike">
                          <a:solidFill>
                            <a:srgbClr val="000000"/>
                          </a:solidFill>
                          <a:effectLst/>
                          <a:latin typeface="Calibri" panose="020F0502020204030204" pitchFamily="34" charset="0"/>
                        </a:rPr>
                        <a:t>10</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43</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7</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50</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14%</a:t>
                      </a:r>
                    </a:p>
                  </a:txBody>
                  <a:tcPr marL="9525" marR="9525" marT="9525" marB="0" anchor="b">
                    <a:lnL>
                      <a:noFill/>
                    </a:lnL>
                    <a:lnR>
                      <a:noFill/>
                    </a:lnR>
                    <a:lnT>
                      <a:noFill/>
                    </a:lnT>
                    <a:lnB>
                      <a:noFill/>
                    </a:lnB>
                    <a:noFill/>
                  </a:tcPr>
                </a:tc>
                <a:extLst>
                  <a:ext uri="{0D108BD9-81ED-4DB2-BD59-A6C34878D82A}">
                    <a16:rowId xmlns:a16="http://schemas.microsoft.com/office/drawing/2014/main" val="3277142754"/>
                  </a:ext>
                </a:extLst>
              </a:tr>
              <a:tr h="190500">
                <a:tc>
                  <a:txBody>
                    <a:bodyPr/>
                    <a:lstStyle/>
                    <a:p>
                      <a:pPr algn="l" fontAlgn="b"/>
                      <a:r>
                        <a:rPr lang="en-US" sz="1100" b="1" i="0" u="none" strike="noStrike">
                          <a:solidFill>
                            <a:srgbClr val="000000"/>
                          </a:solidFill>
                          <a:effectLst/>
                          <a:latin typeface="Calibri" panose="020F0502020204030204" pitchFamily="34" charset="0"/>
                        </a:rPr>
                        <a:t>Grand Total</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r" fontAlgn="b"/>
                      <a:r>
                        <a:rPr lang="en-US" sz="1100" b="1" i="0" u="none" strike="noStrike">
                          <a:solidFill>
                            <a:srgbClr val="000000"/>
                          </a:solidFill>
                          <a:effectLst/>
                          <a:latin typeface="Calibri" panose="020F0502020204030204" pitchFamily="34" charset="0"/>
                        </a:rPr>
                        <a:t>787</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r" fontAlgn="b"/>
                      <a:r>
                        <a:rPr lang="en-US" sz="1100" b="1" i="0" u="none" strike="noStrike">
                          <a:solidFill>
                            <a:srgbClr val="000000"/>
                          </a:solidFill>
                          <a:effectLst/>
                          <a:latin typeface="Calibri" panose="020F0502020204030204" pitchFamily="34" charset="0"/>
                        </a:rPr>
                        <a:t>204</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r" fontAlgn="b"/>
                      <a:r>
                        <a:rPr lang="en-US" sz="1100" b="1" i="0" u="none" strike="noStrike">
                          <a:solidFill>
                            <a:srgbClr val="000000"/>
                          </a:solidFill>
                          <a:effectLst/>
                          <a:latin typeface="Calibri" panose="020F0502020204030204" pitchFamily="34" charset="0"/>
                        </a:rPr>
                        <a:t>991</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2431824728"/>
                  </a:ext>
                </a:extLst>
              </a:tr>
            </a:tbl>
          </a:graphicData>
        </a:graphic>
      </p:graphicFrame>
      <p:graphicFrame>
        <p:nvGraphicFramePr>
          <p:cNvPr id="9" name="Table 8">
            <a:extLst>
              <a:ext uri="{FF2B5EF4-FFF2-40B4-BE49-F238E27FC236}">
                <a16:creationId xmlns:a16="http://schemas.microsoft.com/office/drawing/2014/main" id="{B259719B-97BE-AFAA-312F-5CD9A301EF30}"/>
              </a:ext>
            </a:extLst>
          </p:cNvPr>
          <p:cNvGraphicFramePr>
            <a:graphicFrameLocks noGrp="1"/>
          </p:cNvGraphicFramePr>
          <p:nvPr>
            <p:extLst>
              <p:ext uri="{D42A27DB-BD31-4B8C-83A1-F6EECF244321}">
                <p14:modId xmlns:p14="http://schemas.microsoft.com/office/powerpoint/2010/main" val="2652143981"/>
              </p:ext>
            </p:extLst>
          </p:nvPr>
        </p:nvGraphicFramePr>
        <p:xfrm>
          <a:off x="6096000" y="2131314"/>
          <a:ext cx="4343400" cy="2943608"/>
        </p:xfrm>
        <a:graphic>
          <a:graphicData uri="http://schemas.openxmlformats.org/drawingml/2006/table">
            <a:tbl>
              <a:tblPr/>
              <a:tblGrid>
                <a:gridCol w="1662210">
                  <a:extLst>
                    <a:ext uri="{9D8B030D-6E8A-4147-A177-3AD203B41FA5}">
                      <a16:colId xmlns:a16="http://schemas.microsoft.com/office/drawing/2014/main" val="2513227693"/>
                    </a:ext>
                  </a:extLst>
                </a:gridCol>
                <a:gridCol w="1089034">
                  <a:extLst>
                    <a:ext uri="{9D8B030D-6E8A-4147-A177-3AD203B41FA5}">
                      <a16:colId xmlns:a16="http://schemas.microsoft.com/office/drawing/2014/main" val="2282738949"/>
                    </a:ext>
                  </a:extLst>
                </a:gridCol>
                <a:gridCol w="277035">
                  <a:extLst>
                    <a:ext uri="{9D8B030D-6E8A-4147-A177-3AD203B41FA5}">
                      <a16:colId xmlns:a16="http://schemas.microsoft.com/office/drawing/2014/main" val="1531701609"/>
                    </a:ext>
                  </a:extLst>
                </a:gridCol>
                <a:gridCol w="754682">
                  <a:extLst>
                    <a:ext uri="{9D8B030D-6E8A-4147-A177-3AD203B41FA5}">
                      <a16:colId xmlns:a16="http://schemas.microsoft.com/office/drawing/2014/main" val="1603131396"/>
                    </a:ext>
                  </a:extLst>
                </a:gridCol>
                <a:gridCol w="560439">
                  <a:extLst>
                    <a:ext uri="{9D8B030D-6E8A-4147-A177-3AD203B41FA5}">
                      <a16:colId xmlns:a16="http://schemas.microsoft.com/office/drawing/2014/main" val="3887994985"/>
                    </a:ext>
                  </a:extLst>
                </a:gridCol>
              </a:tblGrid>
              <a:tr h="229468">
                <a:tc gridSpan="4">
                  <a:txBody>
                    <a:bodyPr/>
                    <a:lstStyle/>
                    <a:p>
                      <a:pPr algn="ctr" fontAlgn="b"/>
                      <a:r>
                        <a:rPr lang="en-US" sz="1100" b="1" i="0" u="none" strike="noStrike" dirty="0">
                          <a:solidFill>
                            <a:srgbClr val="000000"/>
                          </a:solidFill>
                          <a:effectLst/>
                          <a:latin typeface="Calibri" panose="020F0502020204030204" pitchFamily="34" charset="0"/>
                        </a:rPr>
                        <a:t>Age group v Bank Exit</a:t>
                      </a:r>
                    </a:p>
                  </a:txBody>
                  <a:tcPr marL="9525" marR="9525" marT="9525" marB="0" anchor="b">
                    <a:lnL>
                      <a:noFill/>
                    </a:lnL>
                    <a:lnR>
                      <a:noFill/>
                    </a:lnR>
                    <a:lnT>
                      <a:noFill/>
                    </a:lnT>
                    <a:lnB>
                      <a:noFill/>
                    </a:lnB>
                    <a:solidFill>
                      <a:srgbClr val="D9E1F2"/>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875315097"/>
                  </a:ext>
                </a:extLst>
              </a:tr>
              <a:tr h="246740">
                <a:tc>
                  <a:txBody>
                    <a:bodyPr/>
                    <a:lstStyle/>
                    <a:p>
                      <a:pPr algn="l" fontAlgn="b"/>
                      <a:r>
                        <a:rPr lang="en-US" sz="1100" b="1" i="0" u="none" strike="noStrike">
                          <a:solidFill>
                            <a:srgbClr val="000000"/>
                          </a:solidFill>
                          <a:effectLst/>
                          <a:latin typeface="Calibri" panose="020F0502020204030204" pitchFamily="34" charset="0"/>
                        </a:rPr>
                        <a:t>Count of ExitedFromBank?</a:t>
                      </a:r>
                    </a:p>
                  </a:txBody>
                  <a:tcPr marL="9525" marR="9525" marT="9525" marB="0" anchor="b">
                    <a:lnL>
                      <a:noFill/>
                    </a:lnL>
                    <a:lnR>
                      <a:noFill/>
                    </a:lnR>
                    <a:lnT>
                      <a:noFill/>
                    </a:lnT>
                    <a:lnB>
                      <a:noFill/>
                    </a:lnB>
                    <a:solidFill>
                      <a:srgbClr val="D9E1F2"/>
                    </a:solidFill>
                  </a:tcPr>
                </a:tc>
                <a:tc>
                  <a:txBody>
                    <a:bodyPr/>
                    <a:lstStyle/>
                    <a:p>
                      <a:pPr algn="l" fontAlgn="b"/>
                      <a:r>
                        <a:rPr lang="en-US" sz="1100" b="1" i="0" u="none" strike="noStrike">
                          <a:solidFill>
                            <a:srgbClr val="000000"/>
                          </a:solidFill>
                          <a:effectLst/>
                          <a:latin typeface="Calibri" panose="020F0502020204030204" pitchFamily="34" charset="0"/>
                        </a:rPr>
                        <a:t>Column Labels</a:t>
                      </a:r>
                    </a:p>
                  </a:txBody>
                  <a:tcPr marL="9525" marR="9525" marT="9525" marB="0" anchor="b">
                    <a:lnL>
                      <a:noFill/>
                    </a:lnL>
                    <a:lnR>
                      <a:noFill/>
                    </a:lnR>
                    <a:lnT>
                      <a:noFill/>
                    </a:lnT>
                    <a:lnB>
                      <a:noFill/>
                    </a:lnB>
                    <a:solidFill>
                      <a:srgbClr val="D9E1F2"/>
                    </a:solidFill>
                  </a:tcPr>
                </a:tc>
                <a:tc>
                  <a:txBody>
                    <a:bodyPr/>
                    <a:lstStyle/>
                    <a:p>
                      <a:pPr algn="l" fontAlgn="b"/>
                      <a:endParaRPr lang="en-US" sz="1100" b="1"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D9E1F2"/>
                    </a:solidFill>
                  </a:tcPr>
                </a:tc>
                <a:tc>
                  <a:txBody>
                    <a:bodyPr/>
                    <a:lstStyle/>
                    <a:p>
                      <a:pPr algn="l" fontAlgn="b"/>
                      <a:endParaRPr lang="en-US" sz="1100" b="1"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D9E1F2"/>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2022925100"/>
                  </a:ext>
                </a:extLst>
              </a:tr>
              <a:tr h="246740">
                <a:tc>
                  <a:txBody>
                    <a:bodyPr/>
                    <a:lstStyle/>
                    <a:p>
                      <a:pPr algn="l" fontAlgn="b"/>
                      <a:r>
                        <a:rPr lang="en-US" sz="1100" b="1" i="0" u="none" strike="noStrike">
                          <a:solidFill>
                            <a:srgbClr val="000000"/>
                          </a:solidFill>
                          <a:effectLst/>
                          <a:latin typeface="Calibri" panose="020F0502020204030204" pitchFamily="34" charset="0"/>
                        </a:rPr>
                        <a:t>Row Labels</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1" i="0" u="none" strike="noStrike">
                          <a:solidFill>
                            <a:srgbClr val="000000"/>
                          </a:solidFill>
                          <a:effectLst/>
                          <a:latin typeface="Calibri" panose="020F0502020204030204" pitchFamily="34" charset="0"/>
                        </a:rPr>
                        <a:t>No</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1" i="0" u="none" strike="noStrike">
                          <a:solidFill>
                            <a:srgbClr val="000000"/>
                          </a:solidFill>
                          <a:effectLst/>
                          <a:latin typeface="Calibri" panose="020F0502020204030204" pitchFamily="34" charset="0"/>
                        </a:rPr>
                        <a:t>Yes</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1" i="0" u="none" strike="noStrike">
                          <a:solidFill>
                            <a:srgbClr val="000000"/>
                          </a:solidFill>
                          <a:effectLst/>
                          <a:latin typeface="Calibri" panose="020F0502020204030204" pitchFamily="34" charset="0"/>
                        </a:rPr>
                        <a:t>Grand Total</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1" i="0" u="none" strike="noStrike">
                          <a:solidFill>
                            <a:srgbClr val="000000"/>
                          </a:solidFill>
                          <a:effectLst/>
                          <a:latin typeface="Calibri" panose="020F0502020204030204" pitchFamily="34" charset="0"/>
                        </a:rPr>
                        <a:t>% of Yes</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762288987"/>
                  </a:ext>
                </a:extLst>
              </a:tr>
              <a:tr h="246740">
                <a:tc>
                  <a:txBody>
                    <a:bodyPr/>
                    <a:lstStyle/>
                    <a:p>
                      <a:pPr algn="l" fontAlgn="b"/>
                      <a:r>
                        <a:rPr lang="en-US" sz="1100" b="0" i="0" u="none" strike="noStrike">
                          <a:solidFill>
                            <a:srgbClr val="000000"/>
                          </a:solidFill>
                          <a:effectLst/>
                          <a:latin typeface="Calibri" panose="020F0502020204030204" pitchFamily="34" charset="0"/>
                        </a:rPr>
                        <a:t>18-30</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r" fontAlgn="b"/>
                      <a:r>
                        <a:rPr lang="en-US" sz="1100" b="0" i="0" u="none" strike="noStrike">
                          <a:solidFill>
                            <a:srgbClr val="000000"/>
                          </a:solidFill>
                          <a:effectLst/>
                          <a:latin typeface="Calibri" panose="020F0502020204030204" pitchFamily="34" charset="0"/>
                        </a:rPr>
                        <a:t>169</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r" fontAlgn="b"/>
                      <a:r>
                        <a:rPr lang="en-US" sz="1100" b="0" i="0" u="none" strike="noStrike">
                          <a:solidFill>
                            <a:srgbClr val="000000"/>
                          </a:solidFill>
                          <a:effectLst/>
                          <a:latin typeface="Calibri" panose="020F0502020204030204" pitchFamily="34" charset="0"/>
                        </a:rPr>
                        <a:t>12</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r" fontAlgn="b"/>
                      <a:r>
                        <a:rPr lang="en-US" sz="1100" b="0" i="0" u="none" strike="noStrike">
                          <a:solidFill>
                            <a:srgbClr val="000000"/>
                          </a:solidFill>
                          <a:effectLst/>
                          <a:latin typeface="Calibri" panose="020F0502020204030204" pitchFamily="34" charset="0"/>
                        </a:rPr>
                        <a:t>181</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r" fontAlgn="b"/>
                      <a:r>
                        <a:rPr lang="en-US" sz="1100" b="0" i="0" u="none" strike="noStrike">
                          <a:solidFill>
                            <a:srgbClr val="000000"/>
                          </a:solidFill>
                          <a:effectLst/>
                          <a:latin typeface="Calibri" panose="020F0502020204030204" pitchFamily="34" charset="0"/>
                        </a:rPr>
                        <a:t>7%</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noFill/>
                  </a:tcPr>
                </a:tc>
                <a:extLst>
                  <a:ext uri="{0D108BD9-81ED-4DB2-BD59-A6C34878D82A}">
                    <a16:rowId xmlns:a16="http://schemas.microsoft.com/office/drawing/2014/main" val="2928423643"/>
                  </a:ext>
                </a:extLst>
              </a:tr>
              <a:tr h="246740">
                <a:tc>
                  <a:txBody>
                    <a:bodyPr/>
                    <a:lstStyle/>
                    <a:p>
                      <a:pPr algn="l" fontAlgn="b"/>
                      <a:r>
                        <a:rPr lang="en-US" sz="1100" b="0" i="0" u="none" strike="noStrike">
                          <a:solidFill>
                            <a:srgbClr val="000000"/>
                          </a:solidFill>
                          <a:effectLst/>
                          <a:latin typeface="Calibri" panose="020F0502020204030204" pitchFamily="34" charset="0"/>
                        </a:rPr>
                        <a:t>31-40</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380</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54</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434</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12%</a:t>
                      </a:r>
                    </a:p>
                  </a:txBody>
                  <a:tcPr marL="9525" marR="9525" marT="9525" marB="0" anchor="b">
                    <a:lnL>
                      <a:noFill/>
                    </a:lnL>
                    <a:lnR>
                      <a:noFill/>
                    </a:lnR>
                    <a:lnT>
                      <a:noFill/>
                    </a:lnT>
                    <a:lnB>
                      <a:noFill/>
                    </a:lnB>
                    <a:noFill/>
                  </a:tcPr>
                </a:tc>
                <a:extLst>
                  <a:ext uri="{0D108BD9-81ED-4DB2-BD59-A6C34878D82A}">
                    <a16:rowId xmlns:a16="http://schemas.microsoft.com/office/drawing/2014/main" val="4277098522"/>
                  </a:ext>
                </a:extLst>
              </a:tr>
              <a:tr h="246740">
                <a:tc>
                  <a:txBody>
                    <a:bodyPr/>
                    <a:lstStyle/>
                    <a:p>
                      <a:pPr algn="l" fontAlgn="b"/>
                      <a:r>
                        <a:rPr lang="en-US" sz="1100" b="0" i="0" u="none" strike="noStrike">
                          <a:solidFill>
                            <a:srgbClr val="000000"/>
                          </a:solidFill>
                          <a:effectLst/>
                          <a:latin typeface="Calibri" panose="020F0502020204030204" pitchFamily="34" charset="0"/>
                        </a:rPr>
                        <a:t>41-50</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158</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82</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240</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34%</a:t>
                      </a:r>
                    </a:p>
                  </a:txBody>
                  <a:tcPr marL="9525" marR="9525" marT="9525" marB="0" anchor="b">
                    <a:lnL>
                      <a:noFill/>
                    </a:lnL>
                    <a:lnR>
                      <a:noFill/>
                    </a:lnR>
                    <a:lnT>
                      <a:noFill/>
                    </a:lnT>
                    <a:lnB>
                      <a:noFill/>
                    </a:lnB>
                    <a:solidFill>
                      <a:srgbClr val="FFFF00"/>
                    </a:solidFill>
                  </a:tcPr>
                </a:tc>
                <a:extLst>
                  <a:ext uri="{0D108BD9-81ED-4DB2-BD59-A6C34878D82A}">
                    <a16:rowId xmlns:a16="http://schemas.microsoft.com/office/drawing/2014/main" val="3871911533"/>
                  </a:ext>
                </a:extLst>
              </a:tr>
              <a:tr h="246740">
                <a:tc>
                  <a:txBody>
                    <a:bodyPr/>
                    <a:lstStyle/>
                    <a:p>
                      <a:pPr algn="l" fontAlgn="b"/>
                      <a:r>
                        <a:rPr lang="en-US" sz="1100" b="0" i="0" u="none" strike="noStrike">
                          <a:solidFill>
                            <a:srgbClr val="000000"/>
                          </a:solidFill>
                          <a:effectLst/>
                          <a:latin typeface="Calibri" panose="020F0502020204030204" pitchFamily="34" charset="0"/>
                        </a:rPr>
                        <a:t>51-60</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40</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38</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78</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49%</a:t>
                      </a:r>
                    </a:p>
                  </a:txBody>
                  <a:tcPr marL="9525" marR="9525" marT="9525" marB="0" anchor="b">
                    <a:lnL>
                      <a:noFill/>
                    </a:lnL>
                    <a:lnR>
                      <a:noFill/>
                    </a:lnR>
                    <a:lnT>
                      <a:noFill/>
                    </a:lnT>
                    <a:lnB>
                      <a:noFill/>
                    </a:lnB>
                    <a:solidFill>
                      <a:srgbClr val="FFFF00"/>
                    </a:solidFill>
                  </a:tcPr>
                </a:tc>
                <a:extLst>
                  <a:ext uri="{0D108BD9-81ED-4DB2-BD59-A6C34878D82A}">
                    <a16:rowId xmlns:a16="http://schemas.microsoft.com/office/drawing/2014/main" val="1391726064"/>
                  </a:ext>
                </a:extLst>
              </a:tr>
              <a:tr h="246740">
                <a:tc>
                  <a:txBody>
                    <a:bodyPr/>
                    <a:lstStyle/>
                    <a:p>
                      <a:pPr algn="l" fontAlgn="b"/>
                      <a:r>
                        <a:rPr lang="en-US" sz="1100" b="0" i="0" u="none" strike="noStrike">
                          <a:solidFill>
                            <a:srgbClr val="000000"/>
                          </a:solidFill>
                          <a:effectLst/>
                          <a:latin typeface="Calibri" panose="020F0502020204030204" pitchFamily="34" charset="0"/>
                        </a:rPr>
                        <a:t>61-70</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21</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16</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37</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43%</a:t>
                      </a:r>
                    </a:p>
                  </a:txBody>
                  <a:tcPr marL="9525" marR="9525" marT="9525" marB="0" anchor="b">
                    <a:lnL>
                      <a:noFill/>
                    </a:lnL>
                    <a:lnR>
                      <a:noFill/>
                    </a:lnR>
                    <a:lnT>
                      <a:noFill/>
                    </a:lnT>
                    <a:lnB>
                      <a:noFill/>
                    </a:lnB>
                    <a:solidFill>
                      <a:srgbClr val="FFFF00"/>
                    </a:solidFill>
                  </a:tcPr>
                </a:tc>
                <a:extLst>
                  <a:ext uri="{0D108BD9-81ED-4DB2-BD59-A6C34878D82A}">
                    <a16:rowId xmlns:a16="http://schemas.microsoft.com/office/drawing/2014/main" val="4124033875"/>
                  </a:ext>
                </a:extLst>
              </a:tr>
              <a:tr h="246740">
                <a:tc>
                  <a:txBody>
                    <a:bodyPr/>
                    <a:lstStyle/>
                    <a:p>
                      <a:pPr algn="l" fontAlgn="b"/>
                      <a:r>
                        <a:rPr lang="en-US" sz="1100" b="0" i="0" u="none" strike="noStrike">
                          <a:solidFill>
                            <a:srgbClr val="000000"/>
                          </a:solidFill>
                          <a:effectLst/>
                          <a:latin typeface="Calibri" panose="020F0502020204030204" pitchFamily="34" charset="0"/>
                        </a:rPr>
                        <a:t>71-80</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8</a:t>
                      </a:r>
                    </a:p>
                  </a:txBody>
                  <a:tcPr marL="9525" marR="9525" marT="9525" marB="0" anchor="b">
                    <a:lnL>
                      <a:noFill/>
                    </a:lnL>
                    <a:lnR>
                      <a:noFill/>
                    </a:lnR>
                    <a:lnT>
                      <a:noFill/>
                    </a:lnT>
                    <a:lnB>
                      <a:noFill/>
                    </a:lnB>
                    <a:no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8</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noFill/>
                  </a:tcPr>
                </a:tc>
                <a:extLst>
                  <a:ext uri="{0D108BD9-81ED-4DB2-BD59-A6C34878D82A}">
                    <a16:rowId xmlns:a16="http://schemas.microsoft.com/office/drawing/2014/main" val="1605013889"/>
                  </a:ext>
                </a:extLst>
              </a:tr>
              <a:tr h="246740">
                <a:tc>
                  <a:txBody>
                    <a:bodyPr/>
                    <a:lstStyle/>
                    <a:p>
                      <a:pPr algn="l" fontAlgn="b"/>
                      <a:r>
                        <a:rPr lang="en-US" sz="1100" b="0" i="0" u="none" strike="noStrike">
                          <a:solidFill>
                            <a:srgbClr val="000000"/>
                          </a:solidFill>
                          <a:effectLst/>
                          <a:latin typeface="Calibri" panose="020F0502020204030204" pitchFamily="34" charset="0"/>
                        </a:rPr>
                        <a:t>81-90</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no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noFill/>
                  </a:tcPr>
                </a:tc>
                <a:extLst>
                  <a:ext uri="{0D108BD9-81ED-4DB2-BD59-A6C34878D82A}">
                    <a16:rowId xmlns:a16="http://schemas.microsoft.com/office/drawing/2014/main" val="317559292"/>
                  </a:ext>
                </a:extLst>
              </a:tr>
              <a:tr h="246740">
                <a:tc>
                  <a:txBody>
                    <a:bodyPr/>
                    <a:lstStyle/>
                    <a:p>
                      <a:pPr algn="l" fontAlgn="b"/>
                      <a:r>
                        <a:rPr lang="en-US" sz="1100" b="0" i="0" u="none" strike="noStrike">
                          <a:solidFill>
                            <a:srgbClr val="000000"/>
                          </a:solidFill>
                          <a:effectLst/>
                          <a:latin typeface="Calibri" panose="020F0502020204030204" pitchFamily="34" charset="0"/>
                        </a:rPr>
                        <a:t>NULL</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10</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2</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12</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17%</a:t>
                      </a:r>
                    </a:p>
                  </a:txBody>
                  <a:tcPr marL="9525" marR="9525" marT="9525" marB="0" anchor="b">
                    <a:lnL>
                      <a:noFill/>
                    </a:lnL>
                    <a:lnR>
                      <a:noFill/>
                    </a:lnR>
                    <a:lnT>
                      <a:noFill/>
                    </a:lnT>
                    <a:lnB>
                      <a:noFill/>
                    </a:lnB>
                    <a:noFill/>
                  </a:tcPr>
                </a:tc>
                <a:extLst>
                  <a:ext uri="{0D108BD9-81ED-4DB2-BD59-A6C34878D82A}">
                    <a16:rowId xmlns:a16="http://schemas.microsoft.com/office/drawing/2014/main" val="3732954154"/>
                  </a:ext>
                </a:extLst>
              </a:tr>
              <a:tr h="246740">
                <a:tc>
                  <a:txBody>
                    <a:bodyPr/>
                    <a:lstStyle/>
                    <a:p>
                      <a:pPr algn="l" fontAlgn="b"/>
                      <a:r>
                        <a:rPr lang="en-US" sz="1100" b="1" i="0" u="none" strike="noStrike">
                          <a:solidFill>
                            <a:srgbClr val="000000"/>
                          </a:solidFill>
                          <a:effectLst/>
                          <a:latin typeface="Calibri" panose="020F0502020204030204" pitchFamily="34" charset="0"/>
                        </a:rPr>
                        <a:t>Grand Total</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r" fontAlgn="b"/>
                      <a:r>
                        <a:rPr lang="en-US" sz="1100" b="1" i="0" u="none" strike="noStrike">
                          <a:solidFill>
                            <a:srgbClr val="000000"/>
                          </a:solidFill>
                          <a:effectLst/>
                          <a:latin typeface="Calibri" panose="020F0502020204030204" pitchFamily="34" charset="0"/>
                        </a:rPr>
                        <a:t>787</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r" fontAlgn="b"/>
                      <a:r>
                        <a:rPr lang="en-US" sz="1100" b="1" i="0" u="none" strike="noStrike">
                          <a:solidFill>
                            <a:srgbClr val="000000"/>
                          </a:solidFill>
                          <a:effectLst/>
                          <a:latin typeface="Calibri" panose="020F0502020204030204" pitchFamily="34" charset="0"/>
                        </a:rPr>
                        <a:t>204</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r" fontAlgn="b"/>
                      <a:r>
                        <a:rPr lang="en-US" sz="1100" b="1" i="0" u="none" strike="noStrike">
                          <a:solidFill>
                            <a:srgbClr val="000000"/>
                          </a:solidFill>
                          <a:effectLst/>
                          <a:latin typeface="Calibri" panose="020F0502020204030204" pitchFamily="34" charset="0"/>
                        </a:rPr>
                        <a:t>991</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654782032"/>
                  </a:ext>
                </a:extLst>
              </a:tr>
            </a:tbl>
          </a:graphicData>
        </a:graphic>
      </p:graphicFrame>
      <p:sp>
        <p:nvSpPr>
          <p:cNvPr id="10" name="TextBox 9">
            <a:extLst>
              <a:ext uri="{FF2B5EF4-FFF2-40B4-BE49-F238E27FC236}">
                <a16:creationId xmlns:a16="http://schemas.microsoft.com/office/drawing/2014/main" id="{D8D147F4-798C-1A37-EC64-46A2C551479F}"/>
              </a:ext>
            </a:extLst>
          </p:cNvPr>
          <p:cNvSpPr txBox="1"/>
          <p:nvPr/>
        </p:nvSpPr>
        <p:spPr>
          <a:xfrm>
            <a:off x="768096" y="5440680"/>
            <a:ext cx="4139184" cy="369332"/>
          </a:xfrm>
          <a:prstGeom prst="rect">
            <a:avLst/>
          </a:prstGeom>
          <a:noFill/>
        </p:spPr>
        <p:txBody>
          <a:bodyPr wrap="square" rtlCol="0">
            <a:spAutoFit/>
          </a:bodyPr>
          <a:lstStyle/>
          <a:p>
            <a:r>
              <a:rPr lang="en-US" dirty="0"/>
              <a:t>Target Marketing schemes to those who are tenured between 1&amp;6 years</a:t>
            </a:r>
          </a:p>
        </p:txBody>
      </p:sp>
      <p:sp>
        <p:nvSpPr>
          <p:cNvPr id="11" name="TextBox 10">
            <a:extLst>
              <a:ext uri="{FF2B5EF4-FFF2-40B4-BE49-F238E27FC236}">
                <a16:creationId xmlns:a16="http://schemas.microsoft.com/office/drawing/2014/main" id="{A785AB5F-593D-C6F4-5884-7B2A1FBB62C9}"/>
              </a:ext>
            </a:extLst>
          </p:cNvPr>
          <p:cNvSpPr txBox="1"/>
          <p:nvPr/>
        </p:nvSpPr>
        <p:spPr>
          <a:xfrm>
            <a:off x="5934456" y="5440680"/>
            <a:ext cx="4434840" cy="646331"/>
          </a:xfrm>
          <a:prstGeom prst="rect">
            <a:avLst/>
          </a:prstGeom>
          <a:noFill/>
        </p:spPr>
        <p:txBody>
          <a:bodyPr wrap="square" rtlCol="0">
            <a:spAutoFit/>
          </a:bodyPr>
          <a:lstStyle/>
          <a:p>
            <a:r>
              <a:rPr lang="en-US" dirty="0"/>
              <a:t>Target Marketing schemes to those who are fall between the ages of 40&amp;70</a:t>
            </a:r>
          </a:p>
          <a:p>
            <a:endParaRPr lang="en-US" dirty="0"/>
          </a:p>
        </p:txBody>
      </p:sp>
    </p:spTree>
    <p:extLst>
      <p:ext uri="{BB962C8B-B14F-4D97-AF65-F5344CB8AC3E}">
        <p14:creationId xmlns:p14="http://schemas.microsoft.com/office/powerpoint/2010/main" val="9460884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AB1A9-9457-17EB-37B4-5F8252966851}"/>
              </a:ext>
            </a:extLst>
          </p:cNvPr>
          <p:cNvSpPr>
            <a:spLocks noGrp="1"/>
          </p:cNvSpPr>
          <p:nvPr>
            <p:ph type="title"/>
          </p:nvPr>
        </p:nvSpPr>
        <p:spPr/>
        <p:txBody>
          <a:bodyPr/>
          <a:lstStyle/>
          <a:p>
            <a:r>
              <a:rPr lang="en-US" dirty="0"/>
              <a:t>Data Tables 3,4&amp;5</a:t>
            </a:r>
          </a:p>
        </p:txBody>
      </p:sp>
      <p:graphicFrame>
        <p:nvGraphicFramePr>
          <p:cNvPr id="8" name="Table 7">
            <a:extLst>
              <a:ext uri="{FF2B5EF4-FFF2-40B4-BE49-F238E27FC236}">
                <a16:creationId xmlns:a16="http://schemas.microsoft.com/office/drawing/2014/main" id="{39DA1DAC-59A1-BE49-6C13-F1995949FF17}"/>
              </a:ext>
            </a:extLst>
          </p:cNvPr>
          <p:cNvGraphicFramePr>
            <a:graphicFrameLocks noGrp="1"/>
          </p:cNvGraphicFramePr>
          <p:nvPr>
            <p:extLst>
              <p:ext uri="{D42A27DB-BD31-4B8C-83A1-F6EECF244321}">
                <p14:modId xmlns:p14="http://schemas.microsoft.com/office/powerpoint/2010/main" val="1041408995"/>
              </p:ext>
            </p:extLst>
          </p:nvPr>
        </p:nvGraphicFramePr>
        <p:xfrm>
          <a:off x="1107948" y="2131695"/>
          <a:ext cx="3886200" cy="1297305"/>
        </p:xfrm>
        <a:graphic>
          <a:graphicData uri="http://schemas.openxmlformats.org/drawingml/2006/table">
            <a:tbl>
              <a:tblPr/>
              <a:tblGrid>
                <a:gridCol w="1209675">
                  <a:extLst>
                    <a:ext uri="{9D8B030D-6E8A-4147-A177-3AD203B41FA5}">
                      <a16:colId xmlns:a16="http://schemas.microsoft.com/office/drawing/2014/main" val="2213503722"/>
                    </a:ext>
                  </a:extLst>
                </a:gridCol>
                <a:gridCol w="1085850">
                  <a:extLst>
                    <a:ext uri="{9D8B030D-6E8A-4147-A177-3AD203B41FA5}">
                      <a16:colId xmlns:a16="http://schemas.microsoft.com/office/drawing/2014/main" val="3930583049"/>
                    </a:ext>
                  </a:extLst>
                </a:gridCol>
                <a:gridCol w="276225">
                  <a:extLst>
                    <a:ext uri="{9D8B030D-6E8A-4147-A177-3AD203B41FA5}">
                      <a16:colId xmlns:a16="http://schemas.microsoft.com/office/drawing/2014/main" val="556883296"/>
                    </a:ext>
                  </a:extLst>
                </a:gridCol>
                <a:gridCol w="752475">
                  <a:extLst>
                    <a:ext uri="{9D8B030D-6E8A-4147-A177-3AD203B41FA5}">
                      <a16:colId xmlns:a16="http://schemas.microsoft.com/office/drawing/2014/main" val="2482412758"/>
                    </a:ext>
                  </a:extLst>
                </a:gridCol>
                <a:gridCol w="561975">
                  <a:extLst>
                    <a:ext uri="{9D8B030D-6E8A-4147-A177-3AD203B41FA5}">
                      <a16:colId xmlns:a16="http://schemas.microsoft.com/office/drawing/2014/main" val="50310490"/>
                    </a:ext>
                  </a:extLst>
                </a:gridCol>
              </a:tblGrid>
              <a:tr h="190500">
                <a:tc gridSpan="4">
                  <a:txBody>
                    <a:bodyPr/>
                    <a:lstStyle/>
                    <a:p>
                      <a:pPr algn="ctr" fontAlgn="b"/>
                      <a:r>
                        <a:rPr lang="en-US" sz="1100" b="1" i="0" u="none" strike="noStrike">
                          <a:solidFill>
                            <a:srgbClr val="000000"/>
                          </a:solidFill>
                          <a:effectLst/>
                          <a:latin typeface="Calibri" panose="020F0502020204030204" pitchFamily="34" charset="0"/>
                        </a:rPr>
                        <a:t>Active Member v Bank Exit</a:t>
                      </a:r>
                    </a:p>
                  </a:txBody>
                  <a:tcPr marL="9525" marR="9525" marT="9525" marB="0" anchor="b">
                    <a:lnL>
                      <a:noFill/>
                    </a:lnL>
                    <a:lnR>
                      <a:noFill/>
                    </a:lnR>
                    <a:lnT>
                      <a:noFill/>
                    </a:lnT>
                    <a:lnB>
                      <a:noFill/>
                    </a:lnB>
                    <a:solidFill>
                      <a:srgbClr val="D9E1F2"/>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1491246002"/>
                  </a:ext>
                </a:extLst>
              </a:tr>
              <a:tr h="190500">
                <a:tc>
                  <a:txBody>
                    <a:bodyPr/>
                    <a:lstStyle/>
                    <a:p>
                      <a:pPr algn="l" fontAlgn="b"/>
                      <a:r>
                        <a:rPr lang="en-US" sz="1100" b="1" i="0" u="none" strike="noStrike">
                          <a:solidFill>
                            <a:srgbClr val="000000"/>
                          </a:solidFill>
                          <a:effectLst/>
                          <a:latin typeface="Calibri" panose="020F0502020204030204" pitchFamily="34" charset="0"/>
                        </a:rPr>
                        <a:t>Count of ExitedFromBank?</a:t>
                      </a:r>
                    </a:p>
                  </a:txBody>
                  <a:tcPr marL="9525" marR="9525" marT="9525" marB="0" anchor="b">
                    <a:lnL>
                      <a:noFill/>
                    </a:lnL>
                    <a:lnR>
                      <a:noFill/>
                    </a:lnR>
                    <a:lnT>
                      <a:noFill/>
                    </a:lnT>
                    <a:lnB>
                      <a:noFill/>
                    </a:lnB>
                    <a:solidFill>
                      <a:srgbClr val="D9E1F2"/>
                    </a:solidFill>
                  </a:tcPr>
                </a:tc>
                <a:tc>
                  <a:txBody>
                    <a:bodyPr/>
                    <a:lstStyle/>
                    <a:p>
                      <a:pPr algn="l" fontAlgn="b"/>
                      <a:r>
                        <a:rPr lang="en-US" sz="1100" b="1" i="0" u="none" strike="noStrike">
                          <a:solidFill>
                            <a:srgbClr val="000000"/>
                          </a:solidFill>
                          <a:effectLst/>
                          <a:latin typeface="Calibri" panose="020F0502020204030204" pitchFamily="34" charset="0"/>
                        </a:rPr>
                        <a:t>Column Labels</a:t>
                      </a:r>
                    </a:p>
                  </a:txBody>
                  <a:tcPr marL="9525" marR="9525" marT="9525" marB="0" anchor="b">
                    <a:lnL>
                      <a:noFill/>
                    </a:lnL>
                    <a:lnR>
                      <a:noFill/>
                    </a:lnR>
                    <a:lnT>
                      <a:noFill/>
                    </a:lnT>
                    <a:lnB>
                      <a:noFill/>
                    </a:lnB>
                    <a:solidFill>
                      <a:srgbClr val="D9E1F2"/>
                    </a:solidFill>
                  </a:tcPr>
                </a:tc>
                <a:tc>
                  <a:txBody>
                    <a:bodyPr/>
                    <a:lstStyle/>
                    <a:p>
                      <a:pPr algn="l" fontAlgn="b"/>
                      <a:endParaRPr lang="en-US" sz="1100" b="1"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D9E1F2"/>
                    </a:solidFill>
                  </a:tcPr>
                </a:tc>
                <a:tc>
                  <a:txBody>
                    <a:bodyPr/>
                    <a:lstStyle/>
                    <a:p>
                      <a:pPr algn="l" fontAlgn="b"/>
                      <a:endParaRPr lang="en-US" sz="1100" b="1"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D9E1F2"/>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1999683635"/>
                  </a:ext>
                </a:extLst>
              </a:tr>
              <a:tr h="190500">
                <a:tc>
                  <a:txBody>
                    <a:bodyPr/>
                    <a:lstStyle/>
                    <a:p>
                      <a:pPr algn="l" fontAlgn="b"/>
                      <a:r>
                        <a:rPr lang="en-US" sz="1100" b="1" i="0" u="none" strike="noStrike">
                          <a:solidFill>
                            <a:srgbClr val="000000"/>
                          </a:solidFill>
                          <a:effectLst/>
                          <a:latin typeface="Calibri" panose="020F0502020204030204" pitchFamily="34" charset="0"/>
                        </a:rPr>
                        <a:t>Row Labels</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1" i="0" u="none" strike="noStrike">
                          <a:solidFill>
                            <a:srgbClr val="000000"/>
                          </a:solidFill>
                          <a:effectLst/>
                          <a:latin typeface="Calibri" panose="020F0502020204030204" pitchFamily="34" charset="0"/>
                        </a:rPr>
                        <a:t>No</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1" i="0" u="none" strike="noStrike">
                          <a:solidFill>
                            <a:srgbClr val="000000"/>
                          </a:solidFill>
                          <a:effectLst/>
                          <a:latin typeface="Calibri" panose="020F0502020204030204" pitchFamily="34" charset="0"/>
                        </a:rPr>
                        <a:t>Yes</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1" i="0" u="none" strike="noStrike">
                          <a:solidFill>
                            <a:srgbClr val="000000"/>
                          </a:solidFill>
                          <a:effectLst/>
                          <a:latin typeface="Calibri" panose="020F0502020204030204" pitchFamily="34" charset="0"/>
                        </a:rPr>
                        <a:t>Grand Total</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1" i="0" u="none" strike="noStrike">
                          <a:solidFill>
                            <a:srgbClr val="000000"/>
                          </a:solidFill>
                          <a:effectLst/>
                          <a:latin typeface="Calibri" panose="020F0502020204030204" pitchFamily="34" charset="0"/>
                        </a:rPr>
                        <a:t>% of Yes</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893194280"/>
                  </a:ext>
                </a:extLst>
              </a:tr>
              <a:tr h="190500">
                <a:tc>
                  <a:txBody>
                    <a:bodyPr/>
                    <a:lstStyle/>
                    <a:p>
                      <a:pPr algn="l" fontAlgn="b"/>
                      <a:r>
                        <a:rPr lang="en-US" sz="1100" b="0" i="0" u="none" strike="noStrike">
                          <a:solidFill>
                            <a:srgbClr val="000000"/>
                          </a:solidFill>
                          <a:effectLst/>
                          <a:latin typeface="Calibri" panose="020F0502020204030204" pitchFamily="34" charset="0"/>
                        </a:rPr>
                        <a:t>No</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r" fontAlgn="b"/>
                      <a:r>
                        <a:rPr lang="en-US" sz="1100" b="0" i="0" u="none" strike="noStrike">
                          <a:solidFill>
                            <a:srgbClr val="000000"/>
                          </a:solidFill>
                          <a:effectLst/>
                          <a:latin typeface="Calibri" panose="020F0502020204030204" pitchFamily="34" charset="0"/>
                        </a:rPr>
                        <a:t>345</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r" fontAlgn="b"/>
                      <a:r>
                        <a:rPr lang="en-US" sz="1100" b="0" i="0" u="none" strike="noStrike">
                          <a:solidFill>
                            <a:srgbClr val="000000"/>
                          </a:solidFill>
                          <a:effectLst/>
                          <a:latin typeface="Calibri" panose="020F0502020204030204" pitchFamily="34" charset="0"/>
                        </a:rPr>
                        <a:t>442</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r" fontAlgn="b"/>
                      <a:r>
                        <a:rPr lang="en-US" sz="1100" b="0" i="0" u="none" strike="noStrike">
                          <a:solidFill>
                            <a:srgbClr val="000000"/>
                          </a:solidFill>
                          <a:effectLst/>
                          <a:latin typeface="Calibri" panose="020F0502020204030204" pitchFamily="34" charset="0"/>
                        </a:rPr>
                        <a:t>787</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r" fontAlgn="b"/>
                      <a:r>
                        <a:rPr lang="en-US" sz="1100" b="0" i="0" u="none" strike="noStrike">
                          <a:solidFill>
                            <a:srgbClr val="000000"/>
                          </a:solidFill>
                          <a:effectLst/>
                          <a:latin typeface="Calibri" panose="020F0502020204030204" pitchFamily="34" charset="0"/>
                        </a:rPr>
                        <a:t>56%</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rgbClr val="FFFF00"/>
                    </a:solidFill>
                  </a:tcPr>
                </a:tc>
                <a:extLst>
                  <a:ext uri="{0D108BD9-81ED-4DB2-BD59-A6C34878D82A}">
                    <a16:rowId xmlns:a16="http://schemas.microsoft.com/office/drawing/2014/main" val="975805607"/>
                  </a:ext>
                </a:extLst>
              </a:tr>
              <a:tr h="190500">
                <a:tc>
                  <a:txBody>
                    <a:bodyPr/>
                    <a:lstStyle/>
                    <a:p>
                      <a:pPr algn="l" fontAlgn="b"/>
                      <a:r>
                        <a:rPr lang="en-US" sz="1100" b="0" i="0" u="none" strike="noStrike">
                          <a:solidFill>
                            <a:srgbClr val="000000"/>
                          </a:solidFill>
                          <a:effectLst/>
                          <a:latin typeface="Calibri" panose="020F0502020204030204" pitchFamily="34" charset="0"/>
                        </a:rPr>
                        <a:t>Yes</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143</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61</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204</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30%</a:t>
                      </a:r>
                    </a:p>
                  </a:txBody>
                  <a:tcPr marL="9525" marR="9525" marT="9525" marB="0" anchor="b">
                    <a:lnL>
                      <a:noFill/>
                    </a:lnL>
                    <a:lnR>
                      <a:noFill/>
                    </a:lnR>
                    <a:lnT>
                      <a:noFill/>
                    </a:lnT>
                    <a:lnB>
                      <a:noFill/>
                    </a:lnB>
                    <a:noFill/>
                  </a:tcPr>
                </a:tc>
                <a:extLst>
                  <a:ext uri="{0D108BD9-81ED-4DB2-BD59-A6C34878D82A}">
                    <a16:rowId xmlns:a16="http://schemas.microsoft.com/office/drawing/2014/main" val="685659278"/>
                  </a:ext>
                </a:extLst>
              </a:tr>
              <a:tr h="190500">
                <a:tc>
                  <a:txBody>
                    <a:bodyPr/>
                    <a:lstStyle/>
                    <a:p>
                      <a:pPr algn="l" fontAlgn="b"/>
                      <a:r>
                        <a:rPr lang="en-US" sz="1100" b="1" i="0" u="none" strike="noStrike">
                          <a:solidFill>
                            <a:srgbClr val="000000"/>
                          </a:solidFill>
                          <a:effectLst/>
                          <a:latin typeface="Calibri" panose="020F0502020204030204" pitchFamily="34" charset="0"/>
                        </a:rPr>
                        <a:t>Grand Total</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r" fontAlgn="b"/>
                      <a:r>
                        <a:rPr lang="en-US" sz="1100" b="1" i="0" u="none" strike="noStrike">
                          <a:solidFill>
                            <a:srgbClr val="000000"/>
                          </a:solidFill>
                          <a:effectLst/>
                          <a:latin typeface="Calibri" panose="020F0502020204030204" pitchFamily="34" charset="0"/>
                        </a:rPr>
                        <a:t>488</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r" fontAlgn="b"/>
                      <a:r>
                        <a:rPr lang="en-US" sz="1100" b="1" i="0" u="none" strike="noStrike">
                          <a:solidFill>
                            <a:srgbClr val="000000"/>
                          </a:solidFill>
                          <a:effectLst/>
                          <a:latin typeface="Calibri" panose="020F0502020204030204" pitchFamily="34" charset="0"/>
                        </a:rPr>
                        <a:t>503</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r" fontAlgn="b"/>
                      <a:r>
                        <a:rPr lang="en-US" sz="1100" b="1" i="0" u="none" strike="noStrike">
                          <a:solidFill>
                            <a:srgbClr val="000000"/>
                          </a:solidFill>
                          <a:effectLst/>
                          <a:latin typeface="Calibri" panose="020F0502020204030204" pitchFamily="34" charset="0"/>
                        </a:rPr>
                        <a:t>991</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2060853947"/>
                  </a:ext>
                </a:extLst>
              </a:tr>
            </a:tbl>
          </a:graphicData>
        </a:graphic>
      </p:graphicFrame>
      <p:graphicFrame>
        <p:nvGraphicFramePr>
          <p:cNvPr id="9" name="Table 8">
            <a:extLst>
              <a:ext uri="{FF2B5EF4-FFF2-40B4-BE49-F238E27FC236}">
                <a16:creationId xmlns:a16="http://schemas.microsoft.com/office/drawing/2014/main" id="{D5BA3407-917B-E86B-12E4-9B685ED95263}"/>
              </a:ext>
            </a:extLst>
          </p:cNvPr>
          <p:cNvGraphicFramePr>
            <a:graphicFrameLocks noGrp="1"/>
          </p:cNvGraphicFramePr>
          <p:nvPr>
            <p:extLst>
              <p:ext uri="{D42A27DB-BD31-4B8C-83A1-F6EECF244321}">
                <p14:modId xmlns:p14="http://schemas.microsoft.com/office/powerpoint/2010/main" val="376720107"/>
              </p:ext>
            </p:extLst>
          </p:nvPr>
        </p:nvGraphicFramePr>
        <p:xfrm>
          <a:off x="1107948" y="3969385"/>
          <a:ext cx="3886200" cy="1297305"/>
        </p:xfrm>
        <a:graphic>
          <a:graphicData uri="http://schemas.openxmlformats.org/drawingml/2006/table">
            <a:tbl>
              <a:tblPr/>
              <a:tblGrid>
                <a:gridCol w="1209675">
                  <a:extLst>
                    <a:ext uri="{9D8B030D-6E8A-4147-A177-3AD203B41FA5}">
                      <a16:colId xmlns:a16="http://schemas.microsoft.com/office/drawing/2014/main" val="3124080733"/>
                    </a:ext>
                  </a:extLst>
                </a:gridCol>
                <a:gridCol w="1085850">
                  <a:extLst>
                    <a:ext uri="{9D8B030D-6E8A-4147-A177-3AD203B41FA5}">
                      <a16:colId xmlns:a16="http://schemas.microsoft.com/office/drawing/2014/main" val="1322995345"/>
                    </a:ext>
                  </a:extLst>
                </a:gridCol>
                <a:gridCol w="276225">
                  <a:extLst>
                    <a:ext uri="{9D8B030D-6E8A-4147-A177-3AD203B41FA5}">
                      <a16:colId xmlns:a16="http://schemas.microsoft.com/office/drawing/2014/main" val="2014560416"/>
                    </a:ext>
                  </a:extLst>
                </a:gridCol>
                <a:gridCol w="752475">
                  <a:extLst>
                    <a:ext uri="{9D8B030D-6E8A-4147-A177-3AD203B41FA5}">
                      <a16:colId xmlns:a16="http://schemas.microsoft.com/office/drawing/2014/main" val="810957144"/>
                    </a:ext>
                  </a:extLst>
                </a:gridCol>
                <a:gridCol w="561975">
                  <a:extLst>
                    <a:ext uri="{9D8B030D-6E8A-4147-A177-3AD203B41FA5}">
                      <a16:colId xmlns:a16="http://schemas.microsoft.com/office/drawing/2014/main" val="3713536765"/>
                    </a:ext>
                  </a:extLst>
                </a:gridCol>
              </a:tblGrid>
              <a:tr h="190500">
                <a:tc gridSpan="4">
                  <a:txBody>
                    <a:bodyPr/>
                    <a:lstStyle/>
                    <a:p>
                      <a:pPr algn="ctr" fontAlgn="b"/>
                      <a:r>
                        <a:rPr lang="en-US" sz="1100" b="1" i="0" u="none" strike="noStrike" dirty="0">
                          <a:solidFill>
                            <a:srgbClr val="000000"/>
                          </a:solidFill>
                          <a:effectLst/>
                          <a:latin typeface="Calibri" panose="020F0502020204030204" pitchFamily="34" charset="0"/>
                        </a:rPr>
                        <a:t>Has a Credit Card v Bank Exit</a:t>
                      </a:r>
                    </a:p>
                  </a:txBody>
                  <a:tcPr marL="9525" marR="9525" marT="9525" marB="0" anchor="b">
                    <a:lnL>
                      <a:noFill/>
                    </a:lnL>
                    <a:lnR>
                      <a:noFill/>
                    </a:lnR>
                    <a:lnT>
                      <a:noFill/>
                    </a:lnT>
                    <a:lnB>
                      <a:noFill/>
                    </a:lnB>
                    <a:solidFill>
                      <a:srgbClr val="D9E1F2"/>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2818981122"/>
                  </a:ext>
                </a:extLst>
              </a:tr>
              <a:tr h="190500">
                <a:tc>
                  <a:txBody>
                    <a:bodyPr/>
                    <a:lstStyle/>
                    <a:p>
                      <a:pPr algn="l" fontAlgn="b"/>
                      <a:r>
                        <a:rPr lang="en-US" sz="1100" b="1" i="0" u="none" strike="noStrike">
                          <a:solidFill>
                            <a:srgbClr val="000000"/>
                          </a:solidFill>
                          <a:effectLst/>
                          <a:latin typeface="Calibri" panose="020F0502020204030204" pitchFamily="34" charset="0"/>
                        </a:rPr>
                        <a:t>Count of ExitedFromBank?</a:t>
                      </a:r>
                    </a:p>
                  </a:txBody>
                  <a:tcPr marL="9525" marR="9525" marT="9525" marB="0" anchor="b">
                    <a:lnL>
                      <a:noFill/>
                    </a:lnL>
                    <a:lnR>
                      <a:noFill/>
                    </a:lnR>
                    <a:lnT>
                      <a:noFill/>
                    </a:lnT>
                    <a:lnB>
                      <a:noFill/>
                    </a:lnB>
                    <a:solidFill>
                      <a:srgbClr val="D9E1F2"/>
                    </a:solidFill>
                  </a:tcPr>
                </a:tc>
                <a:tc>
                  <a:txBody>
                    <a:bodyPr/>
                    <a:lstStyle/>
                    <a:p>
                      <a:pPr algn="l" fontAlgn="b"/>
                      <a:r>
                        <a:rPr lang="en-US" sz="1100" b="1" i="0" u="none" strike="noStrike">
                          <a:solidFill>
                            <a:srgbClr val="000000"/>
                          </a:solidFill>
                          <a:effectLst/>
                          <a:latin typeface="Calibri" panose="020F0502020204030204" pitchFamily="34" charset="0"/>
                        </a:rPr>
                        <a:t>Column Labels</a:t>
                      </a:r>
                    </a:p>
                  </a:txBody>
                  <a:tcPr marL="9525" marR="9525" marT="9525" marB="0" anchor="b">
                    <a:lnL>
                      <a:noFill/>
                    </a:lnL>
                    <a:lnR>
                      <a:noFill/>
                    </a:lnR>
                    <a:lnT>
                      <a:noFill/>
                    </a:lnT>
                    <a:lnB>
                      <a:noFill/>
                    </a:lnB>
                    <a:solidFill>
                      <a:srgbClr val="D9E1F2"/>
                    </a:solidFill>
                  </a:tcPr>
                </a:tc>
                <a:tc>
                  <a:txBody>
                    <a:bodyPr/>
                    <a:lstStyle/>
                    <a:p>
                      <a:pPr algn="l" fontAlgn="b"/>
                      <a:endParaRPr lang="en-US" sz="1100" b="1"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D9E1F2"/>
                    </a:solidFill>
                  </a:tcPr>
                </a:tc>
                <a:tc>
                  <a:txBody>
                    <a:bodyPr/>
                    <a:lstStyle/>
                    <a:p>
                      <a:pPr algn="l" fontAlgn="b"/>
                      <a:endParaRPr lang="en-US" sz="1100" b="1"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D9E1F2"/>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4034329849"/>
                  </a:ext>
                </a:extLst>
              </a:tr>
              <a:tr h="190500">
                <a:tc>
                  <a:txBody>
                    <a:bodyPr/>
                    <a:lstStyle/>
                    <a:p>
                      <a:pPr algn="l" fontAlgn="b"/>
                      <a:r>
                        <a:rPr lang="en-US" sz="1100" b="1" i="0" u="none" strike="noStrike">
                          <a:solidFill>
                            <a:srgbClr val="000000"/>
                          </a:solidFill>
                          <a:effectLst/>
                          <a:latin typeface="Calibri" panose="020F0502020204030204" pitchFamily="34" charset="0"/>
                        </a:rPr>
                        <a:t>Row Labels</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1" i="0" u="none" strike="noStrike">
                          <a:solidFill>
                            <a:srgbClr val="000000"/>
                          </a:solidFill>
                          <a:effectLst/>
                          <a:latin typeface="Calibri" panose="020F0502020204030204" pitchFamily="34" charset="0"/>
                        </a:rPr>
                        <a:t>No</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1" i="0" u="none" strike="noStrike">
                          <a:solidFill>
                            <a:srgbClr val="000000"/>
                          </a:solidFill>
                          <a:effectLst/>
                          <a:latin typeface="Calibri" panose="020F0502020204030204" pitchFamily="34" charset="0"/>
                        </a:rPr>
                        <a:t>Yes</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1" i="0" u="none" strike="noStrike">
                          <a:solidFill>
                            <a:srgbClr val="000000"/>
                          </a:solidFill>
                          <a:effectLst/>
                          <a:latin typeface="Calibri" panose="020F0502020204030204" pitchFamily="34" charset="0"/>
                        </a:rPr>
                        <a:t>Grand Total</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1" i="0" u="none" strike="noStrike">
                          <a:solidFill>
                            <a:srgbClr val="000000"/>
                          </a:solidFill>
                          <a:effectLst/>
                          <a:latin typeface="Calibri" panose="020F0502020204030204" pitchFamily="34" charset="0"/>
                        </a:rPr>
                        <a:t>% of Yes</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999791283"/>
                  </a:ext>
                </a:extLst>
              </a:tr>
              <a:tr h="190500">
                <a:tc>
                  <a:txBody>
                    <a:bodyPr/>
                    <a:lstStyle/>
                    <a:p>
                      <a:pPr algn="l" fontAlgn="b"/>
                      <a:r>
                        <a:rPr lang="en-US" sz="1100" b="0" i="0" u="none" strike="noStrike">
                          <a:solidFill>
                            <a:srgbClr val="000000"/>
                          </a:solidFill>
                          <a:effectLst/>
                          <a:latin typeface="Calibri" panose="020F0502020204030204" pitchFamily="34" charset="0"/>
                        </a:rPr>
                        <a:t>No</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r" fontAlgn="b"/>
                      <a:r>
                        <a:rPr lang="en-US" sz="1100" b="0" i="0" u="none" strike="noStrike">
                          <a:solidFill>
                            <a:srgbClr val="000000"/>
                          </a:solidFill>
                          <a:effectLst/>
                          <a:latin typeface="Calibri" panose="020F0502020204030204" pitchFamily="34" charset="0"/>
                        </a:rPr>
                        <a:t>231</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r" fontAlgn="b"/>
                      <a:r>
                        <a:rPr lang="en-US" sz="1100" b="0" i="0" u="none" strike="noStrike">
                          <a:solidFill>
                            <a:srgbClr val="000000"/>
                          </a:solidFill>
                          <a:effectLst/>
                          <a:latin typeface="Calibri" panose="020F0502020204030204" pitchFamily="34" charset="0"/>
                        </a:rPr>
                        <a:t>556</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r" fontAlgn="b"/>
                      <a:r>
                        <a:rPr lang="en-US" sz="1100" b="0" i="0" u="none" strike="noStrike">
                          <a:solidFill>
                            <a:srgbClr val="000000"/>
                          </a:solidFill>
                          <a:effectLst/>
                          <a:latin typeface="Calibri" panose="020F0502020204030204" pitchFamily="34" charset="0"/>
                        </a:rPr>
                        <a:t>787</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r" fontAlgn="b"/>
                      <a:r>
                        <a:rPr lang="en-US" sz="1100" b="0" i="0" u="none" strike="noStrike">
                          <a:solidFill>
                            <a:srgbClr val="000000"/>
                          </a:solidFill>
                          <a:effectLst/>
                          <a:latin typeface="Calibri" panose="020F0502020204030204" pitchFamily="34" charset="0"/>
                        </a:rPr>
                        <a:t>71%</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rgbClr val="92D050"/>
                    </a:solidFill>
                  </a:tcPr>
                </a:tc>
                <a:extLst>
                  <a:ext uri="{0D108BD9-81ED-4DB2-BD59-A6C34878D82A}">
                    <a16:rowId xmlns:a16="http://schemas.microsoft.com/office/drawing/2014/main" val="2777780399"/>
                  </a:ext>
                </a:extLst>
              </a:tr>
              <a:tr h="190500">
                <a:tc>
                  <a:txBody>
                    <a:bodyPr/>
                    <a:lstStyle/>
                    <a:p>
                      <a:pPr algn="l" fontAlgn="b"/>
                      <a:r>
                        <a:rPr lang="en-US" sz="1100" b="0" i="0" u="none" strike="noStrike">
                          <a:solidFill>
                            <a:srgbClr val="000000"/>
                          </a:solidFill>
                          <a:effectLst/>
                          <a:latin typeface="Calibri" panose="020F0502020204030204" pitchFamily="34" charset="0"/>
                        </a:rPr>
                        <a:t>Yes</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60</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144</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204</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71%</a:t>
                      </a:r>
                    </a:p>
                  </a:txBody>
                  <a:tcPr marL="9525" marR="9525" marT="9525" marB="0" anchor="b">
                    <a:lnL>
                      <a:noFill/>
                    </a:lnL>
                    <a:lnR>
                      <a:noFill/>
                    </a:lnR>
                    <a:lnT>
                      <a:noFill/>
                    </a:lnT>
                    <a:lnB>
                      <a:noFill/>
                    </a:lnB>
                    <a:solidFill>
                      <a:srgbClr val="92D050"/>
                    </a:solidFill>
                  </a:tcPr>
                </a:tc>
                <a:extLst>
                  <a:ext uri="{0D108BD9-81ED-4DB2-BD59-A6C34878D82A}">
                    <a16:rowId xmlns:a16="http://schemas.microsoft.com/office/drawing/2014/main" val="877349177"/>
                  </a:ext>
                </a:extLst>
              </a:tr>
              <a:tr h="190500">
                <a:tc>
                  <a:txBody>
                    <a:bodyPr/>
                    <a:lstStyle/>
                    <a:p>
                      <a:pPr algn="l" fontAlgn="b"/>
                      <a:r>
                        <a:rPr lang="en-US" sz="1100" b="1" i="0" u="none" strike="noStrike">
                          <a:solidFill>
                            <a:srgbClr val="000000"/>
                          </a:solidFill>
                          <a:effectLst/>
                          <a:latin typeface="Calibri" panose="020F0502020204030204" pitchFamily="34" charset="0"/>
                        </a:rPr>
                        <a:t>Grand Total</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r" fontAlgn="b"/>
                      <a:r>
                        <a:rPr lang="en-US" sz="1100" b="1" i="0" u="none" strike="noStrike">
                          <a:solidFill>
                            <a:srgbClr val="000000"/>
                          </a:solidFill>
                          <a:effectLst/>
                          <a:latin typeface="Calibri" panose="020F0502020204030204" pitchFamily="34" charset="0"/>
                        </a:rPr>
                        <a:t>291</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r" fontAlgn="b"/>
                      <a:r>
                        <a:rPr lang="en-US" sz="1100" b="1" i="0" u="none" strike="noStrike">
                          <a:solidFill>
                            <a:srgbClr val="000000"/>
                          </a:solidFill>
                          <a:effectLst/>
                          <a:latin typeface="Calibri" panose="020F0502020204030204" pitchFamily="34" charset="0"/>
                        </a:rPr>
                        <a:t>700</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r" fontAlgn="b"/>
                      <a:r>
                        <a:rPr lang="en-US" sz="1100" b="1" i="0" u="none" strike="noStrike">
                          <a:solidFill>
                            <a:srgbClr val="000000"/>
                          </a:solidFill>
                          <a:effectLst/>
                          <a:latin typeface="Calibri" panose="020F0502020204030204" pitchFamily="34" charset="0"/>
                        </a:rPr>
                        <a:t>991</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3730981107"/>
                  </a:ext>
                </a:extLst>
              </a:tr>
            </a:tbl>
          </a:graphicData>
        </a:graphic>
      </p:graphicFrame>
      <p:graphicFrame>
        <p:nvGraphicFramePr>
          <p:cNvPr id="10" name="Table 9">
            <a:extLst>
              <a:ext uri="{FF2B5EF4-FFF2-40B4-BE49-F238E27FC236}">
                <a16:creationId xmlns:a16="http://schemas.microsoft.com/office/drawing/2014/main" id="{CF88D107-467E-E8D3-EFA5-D8F6DC99817C}"/>
              </a:ext>
            </a:extLst>
          </p:cNvPr>
          <p:cNvGraphicFramePr>
            <a:graphicFrameLocks noGrp="1"/>
          </p:cNvGraphicFramePr>
          <p:nvPr>
            <p:extLst>
              <p:ext uri="{D42A27DB-BD31-4B8C-83A1-F6EECF244321}">
                <p14:modId xmlns:p14="http://schemas.microsoft.com/office/powerpoint/2010/main" val="1046878453"/>
              </p:ext>
            </p:extLst>
          </p:nvPr>
        </p:nvGraphicFramePr>
        <p:xfrm>
          <a:off x="6025896" y="2554208"/>
          <a:ext cx="3886200" cy="2237245"/>
        </p:xfrm>
        <a:graphic>
          <a:graphicData uri="http://schemas.openxmlformats.org/drawingml/2006/table">
            <a:tbl>
              <a:tblPr/>
              <a:tblGrid>
                <a:gridCol w="1209675">
                  <a:extLst>
                    <a:ext uri="{9D8B030D-6E8A-4147-A177-3AD203B41FA5}">
                      <a16:colId xmlns:a16="http://schemas.microsoft.com/office/drawing/2014/main" val="3851011133"/>
                    </a:ext>
                  </a:extLst>
                </a:gridCol>
                <a:gridCol w="1085850">
                  <a:extLst>
                    <a:ext uri="{9D8B030D-6E8A-4147-A177-3AD203B41FA5}">
                      <a16:colId xmlns:a16="http://schemas.microsoft.com/office/drawing/2014/main" val="510163035"/>
                    </a:ext>
                  </a:extLst>
                </a:gridCol>
                <a:gridCol w="276225">
                  <a:extLst>
                    <a:ext uri="{9D8B030D-6E8A-4147-A177-3AD203B41FA5}">
                      <a16:colId xmlns:a16="http://schemas.microsoft.com/office/drawing/2014/main" val="812194043"/>
                    </a:ext>
                  </a:extLst>
                </a:gridCol>
                <a:gridCol w="752475">
                  <a:extLst>
                    <a:ext uri="{9D8B030D-6E8A-4147-A177-3AD203B41FA5}">
                      <a16:colId xmlns:a16="http://schemas.microsoft.com/office/drawing/2014/main" val="793913200"/>
                    </a:ext>
                  </a:extLst>
                </a:gridCol>
                <a:gridCol w="561975">
                  <a:extLst>
                    <a:ext uri="{9D8B030D-6E8A-4147-A177-3AD203B41FA5}">
                      <a16:colId xmlns:a16="http://schemas.microsoft.com/office/drawing/2014/main" val="561587197"/>
                    </a:ext>
                  </a:extLst>
                </a:gridCol>
              </a:tblGrid>
              <a:tr h="288461">
                <a:tc gridSpan="4">
                  <a:txBody>
                    <a:bodyPr/>
                    <a:lstStyle/>
                    <a:p>
                      <a:pPr algn="ctr" fontAlgn="b"/>
                      <a:r>
                        <a:rPr lang="en-US" sz="1100" b="1" i="0" u="none" strike="noStrike">
                          <a:solidFill>
                            <a:srgbClr val="000000"/>
                          </a:solidFill>
                          <a:effectLst/>
                          <a:latin typeface="Calibri" panose="020F0502020204030204" pitchFamily="34" charset="0"/>
                        </a:rPr>
                        <a:t>Income group v Bank Exit</a:t>
                      </a:r>
                    </a:p>
                  </a:txBody>
                  <a:tcPr marL="9525" marR="9525" marT="9525" marB="0" anchor="b">
                    <a:lnL>
                      <a:noFill/>
                    </a:lnL>
                    <a:lnR>
                      <a:noFill/>
                    </a:lnR>
                    <a:lnT>
                      <a:noFill/>
                    </a:lnT>
                    <a:lnB>
                      <a:noFill/>
                    </a:lnB>
                    <a:solidFill>
                      <a:srgbClr val="D9E1F2"/>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4201298544"/>
                  </a:ext>
                </a:extLst>
              </a:tr>
              <a:tr h="243598">
                <a:tc>
                  <a:txBody>
                    <a:bodyPr/>
                    <a:lstStyle/>
                    <a:p>
                      <a:pPr algn="l" fontAlgn="b"/>
                      <a:r>
                        <a:rPr lang="en-US" sz="1100" b="1" i="0" u="none" strike="noStrike">
                          <a:solidFill>
                            <a:srgbClr val="000000"/>
                          </a:solidFill>
                          <a:effectLst/>
                          <a:latin typeface="Calibri" panose="020F0502020204030204" pitchFamily="34" charset="0"/>
                        </a:rPr>
                        <a:t>Count of Age range</a:t>
                      </a:r>
                    </a:p>
                  </a:txBody>
                  <a:tcPr marL="9525" marR="9525" marT="9525" marB="0" anchor="b">
                    <a:lnL>
                      <a:noFill/>
                    </a:lnL>
                    <a:lnR>
                      <a:noFill/>
                    </a:lnR>
                    <a:lnT>
                      <a:noFill/>
                    </a:lnT>
                    <a:lnB>
                      <a:noFill/>
                    </a:lnB>
                    <a:solidFill>
                      <a:srgbClr val="D9E1F2"/>
                    </a:solidFill>
                  </a:tcPr>
                </a:tc>
                <a:tc>
                  <a:txBody>
                    <a:bodyPr/>
                    <a:lstStyle/>
                    <a:p>
                      <a:pPr algn="l" fontAlgn="b"/>
                      <a:r>
                        <a:rPr lang="en-US" sz="1100" b="1" i="0" u="none" strike="noStrike">
                          <a:solidFill>
                            <a:srgbClr val="000000"/>
                          </a:solidFill>
                          <a:effectLst/>
                          <a:latin typeface="Calibri" panose="020F0502020204030204" pitchFamily="34" charset="0"/>
                        </a:rPr>
                        <a:t>Column Labels</a:t>
                      </a:r>
                    </a:p>
                  </a:txBody>
                  <a:tcPr marL="9525" marR="9525" marT="9525" marB="0" anchor="b">
                    <a:lnL>
                      <a:noFill/>
                    </a:lnL>
                    <a:lnR>
                      <a:noFill/>
                    </a:lnR>
                    <a:lnT>
                      <a:noFill/>
                    </a:lnT>
                    <a:lnB>
                      <a:noFill/>
                    </a:lnB>
                    <a:solidFill>
                      <a:srgbClr val="D9E1F2"/>
                    </a:solidFill>
                  </a:tcPr>
                </a:tc>
                <a:tc>
                  <a:txBody>
                    <a:bodyPr/>
                    <a:lstStyle/>
                    <a:p>
                      <a:pPr algn="l" fontAlgn="b"/>
                      <a:endParaRPr lang="en-US" sz="1100" b="1"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D9E1F2"/>
                    </a:solidFill>
                  </a:tcPr>
                </a:tc>
                <a:tc>
                  <a:txBody>
                    <a:bodyPr/>
                    <a:lstStyle/>
                    <a:p>
                      <a:pPr algn="l" fontAlgn="b"/>
                      <a:endParaRPr lang="en-US" sz="1100" b="1"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D9E1F2"/>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3291548015"/>
                  </a:ext>
                </a:extLst>
              </a:tr>
              <a:tr h="243598">
                <a:tc>
                  <a:txBody>
                    <a:bodyPr/>
                    <a:lstStyle/>
                    <a:p>
                      <a:pPr algn="l" fontAlgn="b"/>
                      <a:r>
                        <a:rPr lang="en-US" sz="1100" b="1" i="0" u="none" strike="noStrike">
                          <a:solidFill>
                            <a:srgbClr val="000000"/>
                          </a:solidFill>
                          <a:effectLst/>
                          <a:latin typeface="Calibri" panose="020F0502020204030204" pitchFamily="34" charset="0"/>
                        </a:rPr>
                        <a:t>Row Labels</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1" i="0" u="none" strike="noStrike">
                          <a:solidFill>
                            <a:srgbClr val="000000"/>
                          </a:solidFill>
                          <a:effectLst/>
                          <a:latin typeface="Calibri" panose="020F0502020204030204" pitchFamily="34" charset="0"/>
                        </a:rPr>
                        <a:t>No</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1" i="0" u="none" strike="noStrike">
                          <a:solidFill>
                            <a:srgbClr val="000000"/>
                          </a:solidFill>
                          <a:effectLst/>
                          <a:latin typeface="Calibri" panose="020F0502020204030204" pitchFamily="34" charset="0"/>
                        </a:rPr>
                        <a:t>Yes</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1" i="0" u="none" strike="noStrike">
                          <a:solidFill>
                            <a:srgbClr val="000000"/>
                          </a:solidFill>
                          <a:effectLst/>
                          <a:latin typeface="Calibri" panose="020F0502020204030204" pitchFamily="34" charset="0"/>
                        </a:rPr>
                        <a:t>Grand Total</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1" i="0" u="none" strike="noStrike">
                          <a:solidFill>
                            <a:srgbClr val="000000"/>
                          </a:solidFill>
                          <a:effectLst/>
                          <a:latin typeface="Calibri" panose="020F0502020204030204" pitchFamily="34" charset="0"/>
                        </a:rPr>
                        <a:t>% of Yes</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42025885"/>
                  </a:ext>
                </a:extLst>
              </a:tr>
              <a:tr h="243598">
                <a:tc>
                  <a:txBody>
                    <a:bodyPr/>
                    <a:lstStyle/>
                    <a:p>
                      <a:pPr algn="l" fontAlgn="b"/>
                      <a:r>
                        <a:rPr lang="en-US" sz="1100" b="0" i="0" u="none" strike="noStrike">
                          <a:solidFill>
                            <a:srgbClr val="000000"/>
                          </a:solidFill>
                          <a:effectLst/>
                          <a:latin typeface="Calibri" panose="020F0502020204030204" pitchFamily="34" charset="0"/>
                        </a:rPr>
                        <a:t>$0-$50,000</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r" fontAlgn="b"/>
                      <a:r>
                        <a:rPr lang="en-US" sz="1100" b="0" i="0" u="none" strike="noStrike">
                          <a:solidFill>
                            <a:srgbClr val="000000"/>
                          </a:solidFill>
                          <a:effectLst/>
                          <a:latin typeface="Calibri" panose="020F0502020204030204" pitchFamily="34" charset="0"/>
                        </a:rPr>
                        <a:t>193</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r" fontAlgn="b"/>
                      <a:r>
                        <a:rPr lang="en-US" sz="1100" b="0" i="0" u="none" strike="noStrike">
                          <a:solidFill>
                            <a:srgbClr val="000000"/>
                          </a:solidFill>
                          <a:effectLst/>
                          <a:latin typeface="Calibri" panose="020F0502020204030204" pitchFamily="34" charset="0"/>
                        </a:rPr>
                        <a:t>57</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r" fontAlgn="b"/>
                      <a:r>
                        <a:rPr lang="en-US" sz="1100" b="0" i="0" u="none" strike="noStrike">
                          <a:solidFill>
                            <a:srgbClr val="000000"/>
                          </a:solidFill>
                          <a:effectLst/>
                          <a:latin typeface="Calibri" panose="020F0502020204030204" pitchFamily="34" charset="0"/>
                        </a:rPr>
                        <a:t>250</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r" fontAlgn="b"/>
                      <a:r>
                        <a:rPr lang="en-US" sz="1100" b="0" i="0" u="none" strike="noStrike">
                          <a:solidFill>
                            <a:srgbClr val="000000"/>
                          </a:solidFill>
                          <a:effectLst/>
                          <a:latin typeface="Calibri" panose="020F0502020204030204" pitchFamily="34" charset="0"/>
                        </a:rPr>
                        <a:t>23%</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rgbClr val="92D050"/>
                    </a:solidFill>
                  </a:tcPr>
                </a:tc>
                <a:extLst>
                  <a:ext uri="{0D108BD9-81ED-4DB2-BD59-A6C34878D82A}">
                    <a16:rowId xmlns:a16="http://schemas.microsoft.com/office/drawing/2014/main" val="4201104635"/>
                  </a:ext>
                </a:extLst>
              </a:tr>
              <a:tr h="243598">
                <a:tc>
                  <a:txBody>
                    <a:bodyPr/>
                    <a:lstStyle/>
                    <a:p>
                      <a:pPr algn="l" fontAlgn="b"/>
                      <a:r>
                        <a:rPr lang="en-US" sz="1100" b="0" i="0" u="none" strike="noStrike">
                          <a:solidFill>
                            <a:srgbClr val="000000"/>
                          </a:solidFill>
                          <a:effectLst/>
                          <a:latin typeface="Calibri" panose="020F0502020204030204" pitchFamily="34" charset="0"/>
                        </a:rPr>
                        <a:t>$100,001-$150,000</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207</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53</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260</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20%</a:t>
                      </a:r>
                    </a:p>
                  </a:txBody>
                  <a:tcPr marL="9525" marR="9525" marT="9525" marB="0" anchor="b">
                    <a:lnL>
                      <a:noFill/>
                    </a:lnL>
                    <a:lnR>
                      <a:noFill/>
                    </a:lnR>
                    <a:lnT>
                      <a:noFill/>
                    </a:lnT>
                    <a:lnB>
                      <a:noFill/>
                    </a:lnB>
                    <a:solidFill>
                      <a:srgbClr val="92D050"/>
                    </a:solidFill>
                  </a:tcPr>
                </a:tc>
                <a:extLst>
                  <a:ext uri="{0D108BD9-81ED-4DB2-BD59-A6C34878D82A}">
                    <a16:rowId xmlns:a16="http://schemas.microsoft.com/office/drawing/2014/main" val="1106519743"/>
                  </a:ext>
                </a:extLst>
              </a:tr>
              <a:tr h="243598">
                <a:tc>
                  <a:txBody>
                    <a:bodyPr/>
                    <a:lstStyle/>
                    <a:p>
                      <a:pPr algn="l" fontAlgn="b"/>
                      <a:r>
                        <a:rPr lang="en-US" sz="1100" b="0" i="0" u="none" strike="noStrike">
                          <a:solidFill>
                            <a:srgbClr val="000000"/>
                          </a:solidFill>
                          <a:effectLst/>
                          <a:latin typeface="Calibri" panose="020F0502020204030204" pitchFamily="34" charset="0"/>
                        </a:rPr>
                        <a:t>$150,001-$200,000</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177</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49</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226</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22%</a:t>
                      </a:r>
                    </a:p>
                  </a:txBody>
                  <a:tcPr marL="9525" marR="9525" marT="9525" marB="0" anchor="b">
                    <a:lnL>
                      <a:noFill/>
                    </a:lnL>
                    <a:lnR>
                      <a:noFill/>
                    </a:lnR>
                    <a:lnT>
                      <a:noFill/>
                    </a:lnT>
                    <a:lnB>
                      <a:noFill/>
                    </a:lnB>
                    <a:solidFill>
                      <a:srgbClr val="92D050"/>
                    </a:solidFill>
                  </a:tcPr>
                </a:tc>
                <a:extLst>
                  <a:ext uri="{0D108BD9-81ED-4DB2-BD59-A6C34878D82A}">
                    <a16:rowId xmlns:a16="http://schemas.microsoft.com/office/drawing/2014/main" val="3313405193"/>
                  </a:ext>
                </a:extLst>
              </a:tr>
              <a:tr h="243598">
                <a:tc>
                  <a:txBody>
                    <a:bodyPr/>
                    <a:lstStyle/>
                    <a:p>
                      <a:pPr algn="l" fontAlgn="b"/>
                      <a:r>
                        <a:rPr lang="en-US" sz="1100" b="0" i="0" u="none" strike="noStrike">
                          <a:solidFill>
                            <a:srgbClr val="000000"/>
                          </a:solidFill>
                          <a:effectLst/>
                          <a:latin typeface="Calibri" panose="020F0502020204030204" pitchFamily="34" charset="0"/>
                        </a:rPr>
                        <a:t>$50,001-$100,000</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208</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45</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253</a:t>
                      </a:r>
                    </a:p>
                  </a:txBody>
                  <a:tcPr marL="9525" marR="9525" marT="9525" marB="0" anchor="b">
                    <a:lnL>
                      <a:noFill/>
                    </a:lnL>
                    <a:lnR>
                      <a:noFill/>
                    </a:lnR>
                    <a:lnT>
                      <a:noFill/>
                    </a:lnT>
                    <a:lnB>
                      <a:noFill/>
                    </a:lnB>
                    <a:noFill/>
                  </a:tcPr>
                </a:tc>
                <a:tc>
                  <a:txBody>
                    <a:bodyPr/>
                    <a:lstStyle/>
                    <a:p>
                      <a:pPr algn="r" fontAlgn="b"/>
                      <a:r>
                        <a:rPr lang="en-US" sz="1100" b="0" i="0" u="none" strike="noStrike">
                          <a:solidFill>
                            <a:srgbClr val="000000"/>
                          </a:solidFill>
                          <a:effectLst/>
                          <a:latin typeface="Calibri" panose="020F0502020204030204" pitchFamily="34" charset="0"/>
                        </a:rPr>
                        <a:t>18%</a:t>
                      </a:r>
                    </a:p>
                  </a:txBody>
                  <a:tcPr marL="9525" marR="9525" marT="9525" marB="0" anchor="b">
                    <a:lnL>
                      <a:noFill/>
                    </a:lnL>
                    <a:lnR>
                      <a:noFill/>
                    </a:lnR>
                    <a:lnT>
                      <a:noFill/>
                    </a:lnT>
                    <a:lnB>
                      <a:noFill/>
                    </a:lnB>
                    <a:solidFill>
                      <a:srgbClr val="92D050"/>
                    </a:solidFill>
                  </a:tcPr>
                </a:tc>
                <a:extLst>
                  <a:ext uri="{0D108BD9-81ED-4DB2-BD59-A6C34878D82A}">
                    <a16:rowId xmlns:a16="http://schemas.microsoft.com/office/drawing/2014/main" val="3526355018"/>
                  </a:ext>
                </a:extLst>
              </a:tr>
              <a:tr h="243598">
                <a:tc>
                  <a:txBody>
                    <a:bodyPr/>
                    <a:lstStyle/>
                    <a:p>
                      <a:pPr algn="l" fontAlgn="b"/>
                      <a:r>
                        <a:rPr lang="en-US" sz="1100" b="0" i="0" u="none" strike="noStrike">
                          <a:solidFill>
                            <a:srgbClr val="000000"/>
                          </a:solidFill>
                          <a:effectLst/>
                          <a:latin typeface="Calibri" panose="020F0502020204030204" pitchFamily="34" charset="0"/>
                        </a:rPr>
                        <a:t>Above $200,000</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2</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no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2</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noFill/>
                  </a:tcPr>
                </a:tc>
                <a:extLst>
                  <a:ext uri="{0D108BD9-81ED-4DB2-BD59-A6C34878D82A}">
                    <a16:rowId xmlns:a16="http://schemas.microsoft.com/office/drawing/2014/main" val="3003381344"/>
                  </a:ext>
                </a:extLst>
              </a:tr>
              <a:tr h="243598">
                <a:tc>
                  <a:txBody>
                    <a:bodyPr/>
                    <a:lstStyle/>
                    <a:p>
                      <a:pPr algn="l" fontAlgn="b"/>
                      <a:r>
                        <a:rPr lang="en-US" sz="1100" b="1" i="0" u="none" strike="noStrike">
                          <a:solidFill>
                            <a:srgbClr val="000000"/>
                          </a:solidFill>
                          <a:effectLst/>
                          <a:latin typeface="Calibri" panose="020F0502020204030204" pitchFamily="34" charset="0"/>
                        </a:rPr>
                        <a:t>Grand Total</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r" fontAlgn="b"/>
                      <a:r>
                        <a:rPr lang="en-US" sz="1100" b="1" i="0" u="none" strike="noStrike">
                          <a:solidFill>
                            <a:srgbClr val="000000"/>
                          </a:solidFill>
                          <a:effectLst/>
                          <a:latin typeface="Calibri" panose="020F0502020204030204" pitchFamily="34" charset="0"/>
                        </a:rPr>
                        <a:t>787</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r" fontAlgn="b"/>
                      <a:r>
                        <a:rPr lang="en-US" sz="1100" b="1" i="0" u="none" strike="noStrike">
                          <a:solidFill>
                            <a:srgbClr val="000000"/>
                          </a:solidFill>
                          <a:effectLst/>
                          <a:latin typeface="Calibri" panose="020F0502020204030204" pitchFamily="34" charset="0"/>
                        </a:rPr>
                        <a:t>204</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r" fontAlgn="b"/>
                      <a:r>
                        <a:rPr lang="en-US" sz="1100" b="1" i="0" u="none" strike="noStrike">
                          <a:solidFill>
                            <a:srgbClr val="000000"/>
                          </a:solidFill>
                          <a:effectLst/>
                          <a:latin typeface="Calibri" panose="020F0502020204030204" pitchFamily="34" charset="0"/>
                        </a:rPr>
                        <a:t>991</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2968599053"/>
                  </a:ext>
                </a:extLst>
              </a:tr>
            </a:tbl>
          </a:graphicData>
        </a:graphic>
      </p:graphicFrame>
      <p:sp>
        <p:nvSpPr>
          <p:cNvPr id="11" name="TextBox 10">
            <a:extLst>
              <a:ext uri="{FF2B5EF4-FFF2-40B4-BE49-F238E27FC236}">
                <a16:creationId xmlns:a16="http://schemas.microsoft.com/office/drawing/2014/main" id="{34DB8D55-AE8D-D7D3-1F9E-825DF8C29889}"/>
              </a:ext>
            </a:extLst>
          </p:cNvPr>
          <p:cNvSpPr txBox="1"/>
          <p:nvPr/>
        </p:nvSpPr>
        <p:spPr>
          <a:xfrm>
            <a:off x="1716024" y="5807075"/>
            <a:ext cx="8759952" cy="646331"/>
          </a:xfrm>
          <a:prstGeom prst="rect">
            <a:avLst/>
          </a:prstGeom>
          <a:noFill/>
        </p:spPr>
        <p:txBody>
          <a:bodyPr wrap="square" rtlCol="0">
            <a:spAutoFit/>
          </a:bodyPr>
          <a:lstStyle/>
          <a:p>
            <a:r>
              <a:rPr lang="en-US" dirty="0"/>
              <a:t>Target those who are an active ,ember of the company. Based on the numbers, having a credit card doesn’t affect whether someone leaves. Additionally. Income group doesn’t seem to have any bearing either.</a:t>
            </a:r>
          </a:p>
        </p:txBody>
      </p:sp>
    </p:spTree>
    <p:extLst>
      <p:ext uri="{BB962C8B-B14F-4D97-AF65-F5344CB8AC3E}">
        <p14:creationId xmlns:p14="http://schemas.microsoft.com/office/powerpoint/2010/main" val="14975272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556A8-E345-F36D-03F5-388ACAB387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DE32AA-77E7-B94C-E5E9-F21F6A5B88CD}"/>
              </a:ext>
            </a:extLst>
          </p:cNvPr>
          <p:cNvSpPr>
            <a:spLocks noGrp="1"/>
          </p:cNvSpPr>
          <p:nvPr>
            <p:ph type="title"/>
          </p:nvPr>
        </p:nvSpPr>
        <p:spPr/>
        <p:txBody>
          <a:bodyPr>
            <a:normAutofit/>
          </a:bodyPr>
          <a:lstStyle/>
          <a:p>
            <a:r>
              <a:rPr lang="en-US" dirty="0"/>
              <a:t>UFC Project</a:t>
            </a:r>
          </a:p>
        </p:txBody>
      </p:sp>
    </p:spTree>
    <p:extLst>
      <p:ext uri="{BB962C8B-B14F-4D97-AF65-F5344CB8AC3E}">
        <p14:creationId xmlns:p14="http://schemas.microsoft.com/office/powerpoint/2010/main" val="16566113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B8CB5-FC76-6EC2-ACC6-C6707660554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747D6FA-61F5-5892-8F90-754E925AD908}"/>
              </a:ext>
            </a:extLst>
          </p:cNvPr>
          <p:cNvSpPr>
            <a:spLocks noGrp="1"/>
          </p:cNvSpPr>
          <p:nvPr>
            <p:ph type="title"/>
          </p:nvPr>
        </p:nvSpPr>
        <p:spPr>
          <a:xfrm>
            <a:off x="5340096" y="374904"/>
            <a:ext cx="3566160" cy="1783080"/>
          </a:xfrm>
        </p:spPr>
        <p:txBody>
          <a:bodyPr/>
          <a:lstStyle/>
          <a:p>
            <a:r>
              <a:rPr lang="en-US" dirty="0"/>
              <a:t>UFC Project</a:t>
            </a:r>
          </a:p>
        </p:txBody>
      </p:sp>
      <p:sp>
        <p:nvSpPr>
          <p:cNvPr id="5" name="Content Placeholder 4">
            <a:extLst>
              <a:ext uri="{FF2B5EF4-FFF2-40B4-BE49-F238E27FC236}">
                <a16:creationId xmlns:a16="http://schemas.microsoft.com/office/drawing/2014/main" id="{2E20C7FE-14B8-1C43-E998-FAA71B03F676}"/>
              </a:ext>
            </a:extLst>
          </p:cNvPr>
          <p:cNvSpPr>
            <a:spLocks noGrp="1"/>
          </p:cNvSpPr>
          <p:nvPr>
            <p:ph idx="1"/>
          </p:nvPr>
        </p:nvSpPr>
        <p:spPr>
          <a:xfrm>
            <a:off x="4583673" y="2575953"/>
            <a:ext cx="6894576" cy="3780397"/>
          </a:xfrm>
        </p:spPr>
        <p:txBody>
          <a:bodyPr>
            <a:normAutofit fontScale="77500" lnSpcReduction="20000"/>
          </a:bodyPr>
          <a:lstStyle/>
          <a:p>
            <a:r>
              <a:rPr lang="en-US" dirty="0"/>
              <a:t>Objectives:</a:t>
            </a:r>
          </a:p>
          <a:p>
            <a:r>
              <a:rPr lang="en-US" dirty="0"/>
              <a:t>Data Exploration &amp; Cleaning: Understand the structure and quality of the dataset, addressing any inconsistencies or missing values.</a:t>
            </a:r>
          </a:p>
          <a:p>
            <a:r>
              <a:rPr lang="en-US" dirty="0"/>
              <a:t>Feature Engineering &amp; Selection: Identify key statistical indicators that contribute most to predicting fight outcomes.</a:t>
            </a:r>
          </a:p>
          <a:p>
            <a:r>
              <a:rPr lang="en-US" dirty="0"/>
              <a:t>Model Development: Train and evaluate machine learning models to predict fight winners based on historical performance data.</a:t>
            </a:r>
          </a:p>
          <a:p>
            <a:r>
              <a:rPr lang="en-US" dirty="0"/>
              <a:t>Insights &amp; Visualization: Present findings on which statistics have the greatest impact on winning, providing valuable insights into UFC fight dynamics.</a:t>
            </a:r>
          </a:p>
          <a:p>
            <a:r>
              <a:rPr lang="en-US" dirty="0"/>
              <a:t>Data:</a:t>
            </a:r>
          </a:p>
          <a:p>
            <a:r>
              <a:rPr lang="en-US" dirty="0">
                <a:hlinkClick r:id="rId3"/>
              </a:rPr>
              <a:t>https://www.kaggle.com/datasets/rajeevw/ufcdata</a:t>
            </a:r>
            <a:endParaRPr lang="en-US" dirty="0"/>
          </a:p>
          <a:p>
            <a:endParaRPr lang="en-US" dirty="0"/>
          </a:p>
        </p:txBody>
      </p:sp>
      <p:sp>
        <p:nvSpPr>
          <p:cNvPr id="10" name="TextBox 9">
            <a:extLst>
              <a:ext uri="{FF2B5EF4-FFF2-40B4-BE49-F238E27FC236}">
                <a16:creationId xmlns:a16="http://schemas.microsoft.com/office/drawing/2014/main" id="{04DD3946-9893-A632-AFF0-AB5CC5E7D6B9}"/>
              </a:ext>
            </a:extLst>
          </p:cNvPr>
          <p:cNvSpPr txBox="1"/>
          <p:nvPr/>
        </p:nvSpPr>
        <p:spPr>
          <a:xfrm>
            <a:off x="1574623" y="5566315"/>
            <a:ext cx="1472184" cy="523220"/>
          </a:xfrm>
          <a:prstGeom prst="rect">
            <a:avLst/>
          </a:prstGeom>
          <a:noFill/>
        </p:spPr>
        <p:txBody>
          <a:bodyPr wrap="square" rtlCol="0">
            <a:spAutoFit/>
          </a:bodyPr>
          <a:lstStyle/>
          <a:p>
            <a:r>
              <a:rPr lang="en-US" sz="2800" dirty="0"/>
              <a:t>Tools Used</a:t>
            </a:r>
          </a:p>
        </p:txBody>
      </p:sp>
      <p:sp>
        <p:nvSpPr>
          <p:cNvPr id="11" name="TextBox 10">
            <a:extLst>
              <a:ext uri="{FF2B5EF4-FFF2-40B4-BE49-F238E27FC236}">
                <a16:creationId xmlns:a16="http://schemas.microsoft.com/office/drawing/2014/main" id="{6B6C6840-A861-3661-9137-D90CE067CB6A}"/>
              </a:ext>
            </a:extLst>
          </p:cNvPr>
          <p:cNvSpPr txBox="1"/>
          <p:nvPr/>
        </p:nvSpPr>
        <p:spPr>
          <a:xfrm>
            <a:off x="147919" y="374904"/>
            <a:ext cx="4031118" cy="5709255"/>
          </a:xfrm>
          <a:prstGeom prst="rect">
            <a:avLst/>
          </a:prstGeom>
          <a:noFill/>
        </p:spPr>
        <p:txBody>
          <a:bodyPr wrap="square" rtlCol="0">
            <a:spAutoFit/>
          </a:bodyPr>
          <a:lstStyle/>
          <a:p>
            <a:r>
              <a:rPr lang="en-US" sz="2400" b="1" u="sng" dirty="0"/>
              <a:t>Overview: </a:t>
            </a:r>
            <a:r>
              <a:rPr lang="en-US" sz="1900" dirty="0"/>
              <a:t>This project aims to analyze historical UFC fight data to identify patterns and factors that contribute to a fighter's success. The dataset, scraped from </a:t>
            </a:r>
            <a:r>
              <a:rPr lang="en-US" sz="1900" dirty="0" err="1"/>
              <a:t>UFCStats</a:t>
            </a:r>
            <a:r>
              <a:rPr lang="en-US" sz="1900" dirty="0"/>
              <a:t> using </a:t>
            </a:r>
            <a:r>
              <a:rPr lang="en-US" sz="1900" dirty="0" err="1"/>
              <a:t>BeautifulSoup</a:t>
            </a:r>
            <a:r>
              <a:rPr lang="en-US" sz="1900" dirty="0"/>
              <a:t> and processed with Pandas, compiles detailed fight statistics for every UFC event in history. Each row represents a single fight and includes performance metrics for both fighters—categorized as "red" and "blue" based on their corner placement. The dataset provides pre-fight statistics, such as significant strikes and takedowns, for each fighter, aggregated from their past fights (excluding the current one). The primary objective is to determine how these statistics correlate with fight outcomes and to build a predictive model for fight winners.</a:t>
            </a:r>
          </a:p>
          <a:p>
            <a:pPr algn="ctr"/>
            <a:r>
              <a:rPr lang="en-US" sz="1900" dirty="0"/>
              <a:t>Hypothesis:</a:t>
            </a:r>
          </a:p>
          <a:p>
            <a:pPr algn="ctr"/>
            <a:r>
              <a:rPr lang="en-US" sz="1900" dirty="0"/>
              <a:t>Fighters with superior significant strike and takedown statistics are more likely to win their fights. By analyzing trends in past performance, we can explore whether these metrics serve as reliable indicators of success in the octagon</a:t>
            </a:r>
            <a:r>
              <a:rPr lang="en-US" sz="1800" dirty="0">
                <a:solidFill>
                  <a:srgbClr val="000000"/>
                </a:solidFill>
                <a:effectLst/>
                <a:latin typeface="Calibri" panose="020F0502020204030204" pitchFamily="34" charset="0"/>
              </a:rPr>
              <a:t>.</a:t>
            </a:r>
            <a:endParaRPr lang="en-US" sz="2000" dirty="0">
              <a:effectLst/>
            </a:endParaRPr>
          </a:p>
          <a:p>
            <a:br>
              <a:rPr lang="en-US" sz="1800" dirty="0">
                <a:solidFill>
                  <a:srgbClr val="666666"/>
                </a:solidFill>
                <a:effectLst/>
                <a:latin typeface="Tableau Book"/>
              </a:rPr>
            </a:br>
            <a:endParaRPr lang="en-US" sz="1900" dirty="0"/>
          </a:p>
        </p:txBody>
      </p:sp>
      <p:pic>
        <p:nvPicPr>
          <p:cNvPr id="3" name="Picture Placeholder 11">
            <a:extLst>
              <a:ext uri="{FF2B5EF4-FFF2-40B4-BE49-F238E27FC236}">
                <a16:creationId xmlns:a16="http://schemas.microsoft.com/office/drawing/2014/main" id="{D26646C8-DEEF-9B81-182D-BADACA63D2D6}"/>
              </a:ext>
            </a:extLst>
          </p:cNvPr>
          <p:cNvPicPr>
            <a:picLocks noChangeAspect="1"/>
          </p:cNvPicPr>
          <p:nvPr/>
        </p:nvPicPr>
        <p:blipFill>
          <a:blip r:embed="rId4"/>
          <a:srcRect l="5126" r="5126"/>
          <a:stretch>
            <a:fillRect/>
          </a:stretch>
        </p:blipFill>
        <p:spPr>
          <a:xfrm>
            <a:off x="181966" y="5829777"/>
            <a:ext cx="734550" cy="762255"/>
          </a:xfrm>
          <a:custGeom>
            <a:avLst/>
            <a:gdLst>
              <a:gd name="connsiteX0" fmla="*/ 0 w 4041336"/>
              <a:gd name="connsiteY0" fmla="*/ 0 h 4193763"/>
              <a:gd name="connsiteX1" fmla="*/ 4019848 w 4041336"/>
              <a:gd name="connsiteY1" fmla="*/ 0 h 4193763"/>
              <a:gd name="connsiteX2" fmla="*/ 4021195 w 4041336"/>
              <a:gd name="connsiteY2" fmla="*/ 11419 h 4193763"/>
              <a:gd name="connsiteX3" fmla="*/ 4037665 w 4041336"/>
              <a:gd name="connsiteY3" fmla="*/ 264364 h 4193763"/>
              <a:gd name="connsiteX4" fmla="*/ 4034118 w 4041336"/>
              <a:gd name="connsiteY4" fmla="*/ 574168 h 4193763"/>
              <a:gd name="connsiteX5" fmla="*/ 4026263 w 4041336"/>
              <a:gd name="connsiteY5" fmla="*/ 838028 h 4193763"/>
              <a:gd name="connsiteX6" fmla="*/ 4026263 w 4041336"/>
              <a:gd name="connsiteY6" fmla="*/ 847166 h 4193763"/>
              <a:gd name="connsiteX7" fmla="*/ 4026263 w 4041336"/>
              <a:gd name="connsiteY7" fmla="*/ 1138186 h 4193763"/>
              <a:gd name="connsiteX8" fmla="*/ 4024109 w 4041336"/>
              <a:gd name="connsiteY8" fmla="*/ 1259137 h 4193763"/>
              <a:gd name="connsiteX9" fmla="*/ 4016887 w 4041336"/>
              <a:gd name="connsiteY9" fmla="*/ 1412960 h 4193763"/>
              <a:gd name="connsiteX10" fmla="*/ 4026263 w 4041336"/>
              <a:gd name="connsiteY10" fmla="*/ 1539116 h 4193763"/>
              <a:gd name="connsiteX11" fmla="*/ 4024869 w 4041336"/>
              <a:gd name="connsiteY11" fmla="*/ 1823155 h 4193763"/>
              <a:gd name="connsiteX12" fmla="*/ 4017014 w 4041336"/>
              <a:gd name="connsiteY12" fmla="*/ 2154154 h 4193763"/>
              <a:gd name="connsiteX13" fmla="*/ 4017014 w 4041336"/>
              <a:gd name="connsiteY13" fmla="*/ 2421948 h 4193763"/>
              <a:gd name="connsiteX14" fmla="*/ 4029684 w 4041336"/>
              <a:gd name="connsiteY14" fmla="*/ 2667279 h 4193763"/>
              <a:gd name="connsiteX15" fmla="*/ 4019421 w 4041336"/>
              <a:gd name="connsiteY15" fmla="*/ 2956268 h 4193763"/>
              <a:gd name="connsiteX16" fmla="*/ 4022082 w 4041336"/>
              <a:gd name="connsiteY16" fmla="*/ 3094480 h 4193763"/>
              <a:gd name="connsiteX17" fmla="*/ 4027656 w 4041336"/>
              <a:gd name="connsiteY17" fmla="*/ 3260614 h 4193763"/>
              <a:gd name="connsiteX18" fmla="*/ 4009412 w 4041336"/>
              <a:gd name="connsiteY18" fmla="*/ 3538181 h 4193763"/>
              <a:gd name="connsiteX19" fmla="*/ 4031711 w 4041336"/>
              <a:gd name="connsiteY19" fmla="*/ 3694923 h 4193763"/>
              <a:gd name="connsiteX20" fmla="*/ 4038425 w 4041336"/>
              <a:gd name="connsiteY20" fmla="*/ 3836308 h 4193763"/>
              <a:gd name="connsiteX21" fmla="*/ 4029810 w 4041336"/>
              <a:gd name="connsiteY21" fmla="*/ 3956245 h 4193763"/>
              <a:gd name="connsiteX22" fmla="*/ 4013847 w 4041336"/>
              <a:gd name="connsiteY22" fmla="*/ 4114764 h 4193763"/>
              <a:gd name="connsiteX23" fmla="*/ 4010970 w 4041336"/>
              <a:gd name="connsiteY23" fmla="*/ 4161894 h 4193763"/>
              <a:gd name="connsiteX24" fmla="*/ 4002764 w 4041336"/>
              <a:gd name="connsiteY24" fmla="*/ 4161042 h 4193763"/>
              <a:gd name="connsiteX25" fmla="*/ 3868108 w 4041336"/>
              <a:gd name="connsiteY25" fmla="*/ 4163980 h 4193763"/>
              <a:gd name="connsiteX26" fmla="*/ 3174741 w 4041336"/>
              <a:gd name="connsiteY26" fmla="*/ 4175341 h 4193763"/>
              <a:gd name="connsiteX27" fmla="*/ 2247906 w 4041336"/>
              <a:gd name="connsiteY27" fmla="*/ 4167376 h 4193763"/>
              <a:gd name="connsiteX28" fmla="*/ 2057934 w 4041336"/>
              <a:gd name="connsiteY28" fmla="*/ 4175733 h 4193763"/>
              <a:gd name="connsiteX29" fmla="*/ 1797729 w 4041336"/>
              <a:gd name="connsiteY29" fmla="*/ 4165547 h 4193763"/>
              <a:gd name="connsiteX30" fmla="*/ 1485458 w 4041336"/>
              <a:gd name="connsiteY30" fmla="*/ 4175995 h 4193763"/>
              <a:gd name="connsiteX31" fmla="*/ 949185 w 4041336"/>
              <a:gd name="connsiteY31" fmla="*/ 4186181 h 4193763"/>
              <a:gd name="connsiteX32" fmla="*/ 357136 w 4041336"/>
              <a:gd name="connsiteY32" fmla="*/ 4175995 h 4193763"/>
              <a:gd name="connsiteX33" fmla="*/ 0 w 4041336"/>
              <a:gd name="connsiteY33" fmla="*/ 4175060 h 4193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p:spPr>
      </p:pic>
      <p:pic>
        <p:nvPicPr>
          <p:cNvPr id="6148" name="Picture 4">
            <a:extLst>
              <a:ext uri="{FF2B5EF4-FFF2-40B4-BE49-F238E27FC236}">
                <a16:creationId xmlns:a16="http://schemas.microsoft.com/office/drawing/2014/main" id="{6498F5B8-AD48-B4FE-71C6-FC83784A9F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5520" y="1034612"/>
            <a:ext cx="888238" cy="8882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a:extLst>
              <a:ext uri="{FF2B5EF4-FFF2-40B4-BE49-F238E27FC236}">
                <a16:creationId xmlns:a16="http://schemas.microsoft.com/office/drawing/2014/main" id="{7CCA1800-3042-4C9B-38BC-84026C3228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8214" y="5587038"/>
            <a:ext cx="915186" cy="100499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Tableau Software Review 2024 Pricing, Features, Shortcomings">
            <a:extLst>
              <a:ext uri="{FF2B5EF4-FFF2-40B4-BE49-F238E27FC236}">
                <a16:creationId xmlns:a16="http://schemas.microsoft.com/office/drawing/2014/main" id="{EAF10165-6373-04E8-6927-368C3C9647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0934" y="5424298"/>
            <a:ext cx="1721192" cy="1718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50896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F17E9-3893-7064-C6D6-5807F03C7E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B279DE-2D79-30A3-5502-0B257CB1806A}"/>
              </a:ext>
            </a:extLst>
          </p:cNvPr>
          <p:cNvSpPr>
            <a:spLocks noGrp="1"/>
          </p:cNvSpPr>
          <p:nvPr>
            <p:ph type="title"/>
          </p:nvPr>
        </p:nvSpPr>
        <p:spPr/>
        <p:txBody>
          <a:bodyPr>
            <a:normAutofit/>
          </a:bodyPr>
          <a:lstStyle/>
          <a:p>
            <a:r>
              <a:rPr lang="en-US" dirty="0"/>
              <a:t>Pie Charts</a:t>
            </a:r>
          </a:p>
        </p:txBody>
      </p:sp>
      <p:sp>
        <p:nvSpPr>
          <p:cNvPr id="11" name="TextBox 10">
            <a:extLst>
              <a:ext uri="{FF2B5EF4-FFF2-40B4-BE49-F238E27FC236}">
                <a16:creationId xmlns:a16="http://schemas.microsoft.com/office/drawing/2014/main" id="{7944EB22-A7D1-03C8-C207-AD3F2E9B6AC6}"/>
              </a:ext>
            </a:extLst>
          </p:cNvPr>
          <p:cNvSpPr txBox="1"/>
          <p:nvPr/>
        </p:nvSpPr>
        <p:spPr>
          <a:xfrm>
            <a:off x="6163056" y="5458968"/>
            <a:ext cx="4434840" cy="1754326"/>
          </a:xfrm>
          <a:prstGeom prst="rect">
            <a:avLst/>
          </a:prstGeom>
          <a:noFill/>
        </p:spPr>
        <p:txBody>
          <a:bodyPr wrap="square" rtlCol="0">
            <a:spAutoFit/>
          </a:bodyPr>
          <a:lstStyle/>
          <a:p>
            <a:pPr algn="ctr"/>
            <a:r>
              <a:rPr lang="en-US" sz="1800" dirty="0">
                <a:solidFill>
                  <a:srgbClr val="666666"/>
                </a:solidFill>
                <a:effectLst/>
                <a:latin typeface="+mj-lt"/>
              </a:rPr>
              <a:t>From Looking at both of these breakdowns, although a small difference, It is important to note that the winner uses a higher percentage of significant strikes and ground strikes as opposed to the loser.</a:t>
            </a:r>
            <a:endParaRPr lang="en-US" dirty="0">
              <a:effectLst/>
              <a:latin typeface="+mj-lt"/>
            </a:endParaRPr>
          </a:p>
          <a:p>
            <a:br>
              <a:rPr lang="en-US" sz="1800" dirty="0">
                <a:solidFill>
                  <a:srgbClr val="666666"/>
                </a:solidFill>
                <a:effectLst/>
                <a:latin typeface="Tableau Book"/>
              </a:rPr>
            </a:br>
            <a:endParaRPr lang="en-US" dirty="0"/>
          </a:p>
        </p:txBody>
      </p:sp>
      <p:pic>
        <p:nvPicPr>
          <p:cNvPr id="4" name="Picture 3">
            <a:extLst>
              <a:ext uri="{FF2B5EF4-FFF2-40B4-BE49-F238E27FC236}">
                <a16:creationId xmlns:a16="http://schemas.microsoft.com/office/drawing/2014/main" id="{955FBF1D-5FB6-CF36-1AE9-D40A10E787CD}"/>
              </a:ext>
            </a:extLst>
          </p:cNvPr>
          <p:cNvPicPr>
            <a:picLocks noChangeAspect="1"/>
          </p:cNvPicPr>
          <p:nvPr/>
        </p:nvPicPr>
        <p:blipFill>
          <a:blip r:embed="rId2"/>
          <a:stretch>
            <a:fillRect/>
          </a:stretch>
        </p:blipFill>
        <p:spPr>
          <a:xfrm>
            <a:off x="768096" y="1909885"/>
            <a:ext cx="4801277" cy="4298892"/>
          </a:xfrm>
          <a:prstGeom prst="rect">
            <a:avLst/>
          </a:prstGeom>
        </p:spPr>
      </p:pic>
      <p:pic>
        <p:nvPicPr>
          <p:cNvPr id="6" name="Picture 5">
            <a:extLst>
              <a:ext uri="{FF2B5EF4-FFF2-40B4-BE49-F238E27FC236}">
                <a16:creationId xmlns:a16="http://schemas.microsoft.com/office/drawing/2014/main" id="{9CB2117D-295D-AB19-C91A-11C008D3F945}"/>
              </a:ext>
            </a:extLst>
          </p:cNvPr>
          <p:cNvPicPr>
            <a:picLocks noChangeAspect="1"/>
          </p:cNvPicPr>
          <p:nvPr/>
        </p:nvPicPr>
        <p:blipFill>
          <a:blip r:embed="rId3"/>
          <a:stretch>
            <a:fillRect/>
          </a:stretch>
        </p:blipFill>
        <p:spPr>
          <a:xfrm>
            <a:off x="6798428" y="1921938"/>
            <a:ext cx="3475090" cy="3388076"/>
          </a:xfrm>
          <a:prstGeom prst="rect">
            <a:avLst/>
          </a:prstGeom>
        </p:spPr>
      </p:pic>
    </p:spTree>
    <p:extLst>
      <p:ext uri="{BB962C8B-B14F-4D97-AF65-F5344CB8AC3E}">
        <p14:creationId xmlns:p14="http://schemas.microsoft.com/office/powerpoint/2010/main" val="40445639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52529-4284-F067-DC7A-82AF37515C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2D091E-686E-E23D-737B-4C4388B9E43B}"/>
              </a:ext>
            </a:extLst>
          </p:cNvPr>
          <p:cNvSpPr>
            <a:spLocks noGrp="1"/>
          </p:cNvSpPr>
          <p:nvPr>
            <p:ph type="title"/>
          </p:nvPr>
        </p:nvSpPr>
        <p:spPr/>
        <p:txBody>
          <a:bodyPr>
            <a:normAutofit/>
          </a:bodyPr>
          <a:lstStyle/>
          <a:p>
            <a:r>
              <a:rPr lang="en-US" dirty="0"/>
              <a:t>Bar Graphs Sig Strike</a:t>
            </a:r>
          </a:p>
        </p:txBody>
      </p:sp>
      <p:sp>
        <p:nvSpPr>
          <p:cNvPr id="11" name="TextBox 10">
            <a:extLst>
              <a:ext uri="{FF2B5EF4-FFF2-40B4-BE49-F238E27FC236}">
                <a16:creationId xmlns:a16="http://schemas.microsoft.com/office/drawing/2014/main" id="{F7366F0B-9449-C703-3651-FA044DA1488B}"/>
              </a:ext>
            </a:extLst>
          </p:cNvPr>
          <p:cNvSpPr txBox="1"/>
          <p:nvPr/>
        </p:nvSpPr>
        <p:spPr>
          <a:xfrm>
            <a:off x="1179576" y="5789498"/>
            <a:ext cx="9692640" cy="923330"/>
          </a:xfrm>
          <a:prstGeom prst="rect">
            <a:avLst/>
          </a:prstGeom>
          <a:noFill/>
        </p:spPr>
        <p:txBody>
          <a:bodyPr wrap="square" rtlCol="0">
            <a:spAutoFit/>
          </a:bodyPr>
          <a:lstStyle/>
          <a:p>
            <a:pPr algn="ctr"/>
            <a:r>
              <a:rPr lang="en-US" sz="1800" dirty="0">
                <a:solidFill>
                  <a:srgbClr val="666666"/>
                </a:solidFill>
                <a:effectLst/>
                <a:latin typeface="+mj-lt"/>
              </a:rPr>
              <a:t>From these two visuals, one can see that the winner of the fight on average has a higher significant strike percentage along with more strikes landed. Their opponent on average has a lower significant strike percentage and less of those strikes landed.</a:t>
            </a:r>
            <a:br>
              <a:rPr lang="en-US" sz="1800" dirty="0">
                <a:solidFill>
                  <a:srgbClr val="666666"/>
                </a:solidFill>
                <a:effectLst/>
                <a:latin typeface="+mj-lt"/>
              </a:rPr>
            </a:br>
            <a:endParaRPr lang="en-US" dirty="0">
              <a:latin typeface="+mj-lt"/>
            </a:endParaRPr>
          </a:p>
        </p:txBody>
      </p:sp>
      <p:pic>
        <p:nvPicPr>
          <p:cNvPr id="5" name="Picture 4">
            <a:extLst>
              <a:ext uri="{FF2B5EF4-FFF2-40B4-BE49-F238E27FC236}">
                <a16:creationId xmlns:a16="http://schemas.microsoft.com/office/drawing/2014/main" id="{F61CE017-89A9-983E-7E32-2E93CE492815}"/>
              </a:ext>
            </a:extLst>
          </p:cNvPr>
          <p:cNvPicPr>
            <a:picLocks noChangeAspect="1"/>
          </p:cNvPicPr>
          <p:nvPr/>
        </p:nvPicPr>
        <p:blipFill>
          <a:blip r:embed="rId2"/>
          <a:stretch>
            <a:fillRect/>
          </a:stretch>
        </p:blipFill>
        <p:spPr>
          <a:xfrm>
            <a:off x="2071116" y="2112657"/>
            <a:ext cx="7909559" cy="3392692"/>
          </a:xfrm>
          <a:prstGeom prst="rect">
            <a:avLst/>
          </a:prstGeom>
        </p:spPr>
      </p:pic>
    </p:spTree>
    <p:extLst>
      <p:ext uri="{BB962C8B-B14F-4D97-AF65-F5344CB8AC3E}">
        <p14:creationId xmlns:p14="http://schemas.microsoft.com/office/powerpoint/2010/main" val="25410634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03801-101D-2385-CD28-57C305F1F5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D7EE4D-26C0-8974-FE6D-86DBBF8C74AE}"/>
              </a:ext>
            </a:extLst>
          </p:cNvPr>
          <p:cNvSpPr>
            <a:spLocks noGrp="1"/>
          </p:cNvSpPr>
          <p:nvPr>
            <p:ph type="title"/>
          </p:nvPr>
        </p:nvSpPr>
        <p:spPr/>
        <p:txBody>
          <a:bodyPr>
            <a:normAutofit/>
          </a:bodyPr>
          <a:lstStyle/>
          <a:p>
            <a:r>
              <a:rPr lang="en-US" dirty="0"/>
              <a:t>Bar Graphs Takedown</a:t>
            </a:r>
          </a:p>
        </p:txBody>
      </p:sp>
      <p:sp>
        <p:nvSpPr>
          <p:cNvPr id="11" name="TextBox 10">
            <a:extLst>
              <a:ext uri="{FF2B5EF4-FFF2-40B4-BE49-F238E27FC236}">
                <a16:creationId xmlns:a16="http://schemas.microsoft.com/office/drawing/2014/main" id="{111D1F71-E747-47AD-F75C-FC2A98C7E8A4}"/>
              </a:ext>
            </a:extLst>
          </p:cNvPr>
          <p:cNvSpPr txBox="1"/>
          <p:nvPr/>
        </p:nvSpPr>
        <p:spPr>
          <a:xfrm>
            <a:off x="1179576" y="5789498"/>
            <a:ext cx="9692640" cy="646331"/>
          </a:xfrm>
          <a:prstGeom prst="rect">
            <a:avLst/>
          </a:prstGeom>
          <a:noFill/>
        </p:spPr>
        <p:txBody>
          <a:bodyPr wrap="square" rtlCol="0">
            <a:spAutoFit/>
          </a:bodyPr>
          <a:lstStyle/>
          <a:p>
            <a:pPr algn="ctr"/>
            <a:r>
              <a:rPr lang="en-US" sz="1800" dirty="0">
                <a:solidFill>
                  <a:srgbClr val="666666"/>
                </a:solidFill>
                <a:effectLst/>
                <a:latin typeface="+mj-lt"/>
              </a:rPr>
              <a:t>On average, the Winner of the fight has more takedowns landed along with a higher takedown percentage.</a:t>
            </a:r>
            <a:br>
              <a:rPr lang="en-US" sz="1800" dirty="0">
                <a:solidFill>
                  <a:srgbClr val="666666"/>
                </a:solidFill>
                <a:effectLst/>
                <a:latin typeface="+mj-lt"/>
              </a:rPr>
            </a:br>
            <a:endParaRPr lang="en-US" dirty="0">
              <a:latin typeface="+mj-lt"/>
            </a:endParaRPr>
          </a:p>
        </p:txBody>
      </p:sp>
      <p:pic>
        <p:nvPicPr>
          <p:cNvPr id="4" name="Picture 3">
            <a:extLst>
              <a:ext uri="{FF2B5EF4-FFF2-40B4-BE49-F238E27FC236}">
                <a16:creationId xmlns:a16="http://schemas.microsoft.com/office/drawing/2014/main" id="{456062C1-7B96-9541-08F6-0C2E33EDA69D}"/>
              </a:ext>
            </a:extLst>
          </p:cNvPr>
          <p:cNvPicPr>
            <a:picLocks noChangeAspect="1"/>
          </p:cNvPicPr>
          <p:nvPr/>
        </p:nvPicPr>
        <p:blipFill>
          <a:blip r:embed="rId2"/>
          <a:stretch>
            <a:fillRect/>
          </a:stretch>
        </p:blipFill>
        <p:spPr>
          <a:xfrm>
            <a:off x="2154388" y="1906507"/>
            <a:ext cx="7743015" cy="3525030"/>
          </a:xfrm>
          <a:prstGeom prst="rect">
            <a:avLst/>
          </a:prstGeom>
        </p:spPr>
      </p:pic>
    </p:spTree>
    <p:extLst>
      <p:ext uri="{BB962C8B-B14F-4D97-AF65-F5344CB8AC3E}">
        <p14:creationId xmlns:p14="http://schemas.microsoft.com/office/powerpoint/2010/main" val="36413357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19219B-486B-6A4C-26B5-5B7E40E7C3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D322CC-7DE7-78C5-78B2-D71A9A237547}"/>
              </a:ext>
            </a:extLst>
          </p:cNvPr>
          <p:cNvSpPr>
            <a:spLocks noGrp="1"/>
          </p:cNvSpPr>
          <p:nvPr>
            <p:ph type="title"/>
          </p:nvPr>
        </p:nvSpPr>
        <p:spPr/>
        <p:txBody>
          <a:bodyPr>
            <a:normAutofit/>
          </a:bodyPr>
          <a:lstStyle/>
          <a:p>
            <a:r>
              <a:rPr lang="en-US" dirty="0"/>
              <a:t>Correlation Breakdown</a:t>
            </a:r>
          </a:p>
        </p:txBody>
      </p:sp>
      <p:sp>
        <p:nvSpPr>
          <p:cNvPr id="11" name="TextBox 10">
            <a:extLst>
              <a:ext uri="{FF2B5EF4-FFF2-40B4-BE49-F238E27FC236}">
                <a16:creationId xmlns:a16="http://schemas.microsoft.com/office/drawing/2014/main" id="{D345CDB9-823A-31A5-0F09-CC9240CCEB2B}"/>
              </a:ext>
            </a:extLst>
          </p:cNvPr>
          <p:cNvSpPr txBox="1"/>
          <p:nvPr/>
        </p:nvSpPr>
        <p:spPr>
          <a:xfrm>
            <a:off x="1179575" y="5833240"/>
            <a:ext cx="9692640" cy="1200329"/>
          </a:xfrm>
          <a:prstGeom prst="rect">
            <a:avLst/>
          </a:prstGeom>
          <a:noFill/>
        </p:spPr>
        <p:txBody>
          <a:bodyPr wrap="square" rtlCol="0">
            <a:spAutoFit/>
          </a:bodyPr>
          <a:lstStyle/>
          <a:p>
            <a:pPr algn="ctr"/>
            <a:r>
              <a:rPr lang="en-US" sz="1800" dirty="0">
                <a:solidFill>
                  <a:srgbClr val="666666"/>
                </a:solidFill>
                <a:effectLst/>
                <a:latin typeface="+mj-lt"/>
              </a:rPr>
              <a:t>From this heat map we see that significant strikes shows the highest correlation with the result of winning, 1, and takedown percentage plays the second greatest role in the result of winning.</a:t>
            </a:r>
          </a:p>
          <a:p>
            <a:pPr algn="ctr"/>
            <a:r>
              <a:rPr lang="en-US" sz="1800" dirty="0">
                <a:solidFill>
                  <a:srgbClr val="666666"/>
                </a:solidFill>
                <a:effectLst/>
                <a:latin typeface="+mj-lt"/>
              </a:rPr>
              <a:t>Sig strike is light blue, Takedown is in grey.</a:t>
            </a:r>
            <a:br>
              <a:rPr lang="en-US" sz="1800" dirty="0">
                <a:solidFill>
                  <a:srgbClr val="666666"/>
                </a:solidFill>
                <a:effectLst/>
                <a:latin typeface="+mj-lt"/>
              </a:rPr>
            </a:br>
            <a:endParaRPr lang="en-US" dirty="0">
              <a:latin typeface="+mj-lt"/>
            </a:endParaRPr>
          </a:p>
        </p:txBody>
      </p:sp>
      <p:pic>
        <p:nvPicPr>
          <p:cNvPr id="5" name="Picture 4">
            <a:extLst>
              <a:ext uri="{FF2B5EF4-FFF2-40B4-BE49-F238E27FC236}">
                <a16:creationId xmlns:a16="http://schemas.microsoft.com/office/drawing/2014/main" id="{A4EBE473-DBEB-5452-D4B2-32FD2AFD4D6B}"/>
              </a:ext>
            </a:extLst>
          </p:cNvPr>
          <p:cNvPicPr>
            <a:picLocks noChangeAspect="1"/>
          </p:cNvPicPr>
          <p:nvPr/>
        </p:nvPicPr>
        <p:blipFill>
          <a:blip r:embed="rId2"/>
          <a:stretch>
            <a:fillRect/>
          </a:stretch>
        </p:blipFill>
        <p:spPr>
          <a:xfrm>
            <a:off x="3351331" y="1768224"/>
            <a:ext cx="5349127" cy="3929834"/>
          </a:xfrm>
          <a:prstGeom prst="rect">
            <a:avLst/>
          </a:prstGeom>
        </p:spPr>
      </p:pic>
    </p:spTree>
    <p:extLst>
      <p:ext uri="{BB962C8B-B14F-4D97-AF65-F5344CB8AC3E}">
        <p14:creationId xmlns:p14="http://schemas.microsoft.com/office/powerpoint/2010/main" val="2273871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4157F-6681-6B85-295B-6C32890BF6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465346-49EC-8316-B6C3-B5D476817D26}"/>
              </a:ext>
            </a:extLst>
          </p:cNvPr>
          <p:cNvSpPr>
            <a:spLocks noGrp="1"/>
          </p:cNvSpPr>
          <p:nvPr>
            <p:ph type="title"/>
          </p:nvPr>
        </p:nvSpPr>
        <p:spPr/>
        <p:txBody>
          <a:bodyPr>
            <a:normAutofit fontScale="90000"/>
          </a:bodyPr>
          <a:lstStyle/>
          <a:p>
            <a:r>
              <a:rPr lang="en-US" dirty="0"/>
              <a:t>Conclusion</a:t>
            </a:r>
            <a:br>
              <a:rPr lang="en-US" dirty="0"/>
            </a:br>
            <a:endParaRPr lang="en-US" dirty="0"/>
          </a:p>
        </p:txBody>
      </p:sp>
      <p:sp>
        <p:nvSpPr>
          <p:cNvPr id="4" name="Content Placeholder 3">
            <a:extLst>
              <a:ext uri="{FF2B5EF4-FFF2-40B4-BE49-F238E27FC236}">
                <a16:creationId xmlns:a16="http://schemas.microsoft.com/office/drawing/2014/main" id="{DBC78C60-08A2-98F7-7496-3E962DA7F275}"/>
              </a:ext>
            </a:extLst>
          </p:cNvPr>
          <p:cNvSpPr>
            <a:spLocks noGrp="1"/>
          </p:cNvSpPr>
          <p:nvPr>
            <p:ph idx="1"/>
          </p:nvPr>
        </p:nvSpPr>
        <p:spPr>
          <a:xfrm>
            <a:off x="768096" y="1911096"/>
            <a:ext cx="7415784" cy="4791456"/>
          </a:xfrm>
        </p:spPr>
        <p:txBody>
          <a:bodyPr>
            <a:normAutofit fontScale="77500" lnSpcReduction="20000"/>
          </a:bodyPr>
          <a:lstStyle/>
          <a:p>
            <a:pPr marL="0" indent="0">
              <a:buNone/>
            </a:pPr>
            <a:endParaRPr lang="en-US" dirty="0">
              <a:effectLst/>
            </a:endParaRPr>
          </a:p>
          <a:p>
            <a:pPr algn="ctr"/>
            <a:r>
              <a:rPr lang="en-US" sz="1800" dirty="0">
                <a:solidFill>
                  <a:srgbClr val="000000"/>
                </a:solidFill>
                <a:effectLst/>
                <a:latin typeface="+mj-lt"/>
              </a:rPr>
              <a:t>Based on our analysis, </a:t>
            </a:r>
            <a:r>
              <a:rPr lang="en-US" sz="1800" b="1" dirty="0">
                <a:solidFill>
                  <a:srgbClr val="000000"/>
                </a:solidFill>
                <a:effectLst/>
                <a:latin typeface="+mj-lt"/>
              </a:rPr>
              <a:t>significant strikes</a:t>
            </a:r>
            <a:r>
              <a:rPr lang="en-US" sz="1800" dirty="0">
                <a:solidFill>
                  <a:srgbClr val="000000"/>
                </a:solidFill>
                <a:effectLst/>
                <a:latin typeface="+mj-lt"/>
              </a:rPr>
              <a:t> emerged as the most crucial factor in determining fight outcomes. Fighters who landed more </a:t>
            </a:r>
            <a:r>
              <a:rPr lang="en-US" sz="1800" b="1" dirty="0">
                <a:solidFill>
                  <a:srgbClr val="000000"/>
                </a:solidFill>
                <a:effectLst/>
                <a:latin typeface="+mj-lt"/>
              </a:rPr>
              <a:t>significant strikes</a:t>
            </a:r>
            <a:r>
              <a:rPr lang="en-US" sz="1800" dirty="0">
                <a:solidFill>
                  <a:srgbClr val="000000"/>
                </a:solidFill>
                <a:effectLst/>
                <a:latin typeface="+mj-lt"/>
              </a:rPr>
              <a:t> had a strong correlation with winning, making it the most impactful metric.</a:t>
            </a:r>
            <a:endParaRPr lang="en-US" sz="1800" dirty="0">
              <a:effectLst/>
              <a:latin typeface="+mj-lt"/>
            </a:endParaRPr>
          </a:p>
          <a:p>
            <a:pPr algn="ctr"/>
            <a:r>
              <a:rPr lang="en-US" sz="1800" dirty="0">
                <a:solidFill>
                  <a:srgbClr val="000000"/>
                </a:solidFill>
                <a:effectLst/>
                <a:latin typeface="+mj-lt"/>
              </a:rPr>
              <a:t>Following significant strikes, </a:t>
            </a:r>
            <a:r>
              <a:rPr lang="en-US" sz="1800" b="1" dirty="0">
                <a:solidFill>
                  <a:srgbClr val="000000"/>
                </a:solidFill>
                <a:effectLst/>
                <a:latin typeface="+mj-lt"/>
              </a:rPr>
              <a:t>takedowns</a:t>
            </a:r>
            <a:r>
              <a:rPr lang="en-US" sz="1800" dirty="0">
                <a:solidFill>
                  <a:srgbClr val="000000"/>
                </a:solidFill>
                <a:effectLst/>
                <a:latin typeface="+mj-lt"/>
              </a:rPr>
              <a:t> also played an important role. While not as influential as striking volume and accuracy, the ability to secure takedowns contributed to a fighter's success, suggesting that effective grappling can be a key advantage.</a:t>
            </a:r>
            <a:endParaRPr lang="en-US" sz="1800" dirty="0">
              <a:effectLst/>
              <a:latin typeface="+mj-lt"/>
            </a:endParaRPr>
          </a:p>
          <a:p>
            <a:pPr algn="ctr"/>
            <a:r>
              <a:rPr lang="en-US" sz="1800" dirty="0">
                <a:solidFill>
                  <a:srgbClr val="000000"/>
                </a:solidFill>
                <a:effectLst/>
                <a:latin typeface="+mj-lt"/>
              </a:rPr>
              <a:t>We also explored factors </a:t>
            </a:r>
            <a:r>
              <a:rPr lang="en-US" sz="1800" b="1" dirty="0">
                <a:solidFill>
                  <a:srgbClr val="000000"/>
                </a:solidFill>
                <a:effectLst/>
                <a:latin typeface="+mj-lt"/>
              </a:rPr>
              <a:t>outside of the fight itself</a:t>
            </a:r>
            <a:r>
              <a:rPr lang="en-US" sz="1800" dirty="0">
                <a:solidFill>
                  <a:srgbClr val="000000"/>
                </a:solidFill>
                <a:effectLst/>
                <a:latin typeface="+mj-lt"/>
              </a:rPr>
              <a:t>, such as </a:t>
            </a:r>
            <a:r>
              <a:rPr lang="en-US" sz="1800" b="1" dirty="0">
                <a:solidFill>
                  <a:srgbClr val="000000"/>
                </a:solidFill>
                <a:effectLst/>
                <a:latin typeface="+mj-lt"/>
              </a:rPr>
              <a:t>fight location</a:t>
            </a:r>
            <a:r>
              <a:rPr lang="en-US" sz="1800" dirty="0">
                <a:solidFill>
                  <a:srgbClr val="000000"/>
                </a:solidFill>
                <a:effectLst/>
                <a:latin typeface="+mj-lt"/>
              </a:rPr>
              <a:t>, to see if external conditions influenced outcomes. However, our findings showed </a:t>
            </a:r>
            <a:r>
              <a:rPr lang="en-US" sz="1800" b="1" dirty="0">
                <a:solidFill>
                  <a:srgbClr val="000000"/>
                </a:solidFill>
                <a:effectLst/>
                <a:latin typeface="+mj-lt"/>
              </a:rPr>
              <a:t>little to no impact</a:t>
            </a:r>
            <a:r>
              <a:rPr lang="en-US" sz="1800" dirty="0">
                <a:solidFill>
                  <a:srgbClr val="000000"/>
                </a:solidFill>
                <a:effectLst/>
                <a:latin typeface="+mj-lt"/>
              </a:rPr>
              <a:t>, indicating that performance-based metrics remain the primary determinants of victory.</a:t>
            </a:r>
            <a:endParaRPr lang="en-US" sz="1800" dirty="0">
              <a:effectLst/>
              <a:latin typeface="+mj-lt"/>
            </a:endParaRPr>
          </a:p>
          <a:p>
            <a:pPr algn="ctr"/>
            <a:r>
              <a:rPr lang="en-US" sz="1800" dirty="0">
                <a:solidFill>
                  <a:srgbClr val="000000"/>
                </a:solidFill>
                <a:effectLst/>
                <a:latin typeface="+mj-lt"/>
              </a:rPr>
              <a:t>These insights reinforce the importance of striking efficiency and takedown success in fight strategy, while external elements like location appear to have minimal effect on the final result.</a:t>
            </a:r>
            <a:endParaRPr lang="en-US" sz="1800" dirty="0">
              <a:effectLst/>
              <a:latin typeface="+mj-lt"/>
            </a:endParaRPr>
          </a:p>
          <a:p>
            <a:pPr marL="0" indent="0" algn="ctr">
              <a:buNone/>
            </a:pPr>
            <a:br>
              <a:rPr lang="en-US" sz="1800" dirty="0">
                <a:solidFill>
                  <a:srgbClr val="666666"/>
                </a:solidFill>
                <a:effectLst/>
                <a:latin typeface="+mj-lt"/>
              </a:rPr>
            </a:br>
            <a:endParaRPr lang="en-US" sz="1800" dirty="0">
              <a:solidFill>
                <a:srgbClr val="666666"/>
              </a:solidFill>
              <a:effectLst/>
              <a:latin typeface="+mj-lt"/>
            </a:endParaRPr>
          </a:p>
          <a:p>
            <a:pPr algn="ctr"/>
            <a:r>
              <a:rPr lang="en-US" sz="1800" dirty="0">
                <a:solidFill>
                  <a:srgbClr val="000000"/>
                </a:solidFill>
                <a:effectLst/>
                <a:latin typeface="+mj-lt"/>
              </a:rPr>
              <a:t>Analysis done in python:</a:t>
            </a:r>
            <a:endParaRPr lang="en-US" sz="1800" dirty="0">
              <a:effectLst/>
              <a:latin typeface="+mj-lt"/>
            </a:endParaRPr>
          </a:p>
          <a:p>
            <a:pPr algn="ctr"/>
            <a:r>
              <a:rPr lang="en-US" sz="1800" dirty="0">
                <a:solidFill>
                  <a:srgbClr val="000000"/>
                </a:solidFill>
                <a:effectLst/>
                <a:latin typeface="+mj-lt"/>
              </a:rPr>
              <a:t>http://localhost:8888/notebooks/CareerFoundry%20UFC%20Project/Supervised%20Machine%20Learning%20and%20Regression.ipynb?</a:t>
            </a:r>
            <a:endParaRPr lang="en-US" sz="1800" dirty="0">
              <a:effectLst/>
              <a:latin typeface="+mj-lt"/>
            </a:endParaRPr>
          </a:p>
          <a:p>
            <a:pPr algn="ctr"/>
            <a:r>
              <a:rPr lang="en-US" sz="1800" dirty="0">
                <a:solidFill>
                  <a:srgbClr val="000000"/>
                </a:solidFill>
                <a:effectLst/>
                <a:latin typeface="+mj-lt"/>
              </a:rPr>
              <a:t>http://localhost:8888/notebooks/CareerFoundry%20UFC%20Project/Unsupervised%20Machine%20Learning%20Clustering.ipynb?</a:t>
            </a:r>
            <a:endParaRPr lang="en-US" sz="1800" dirty="0">
              <a:effectLst/>
              <a:latin typeface="+mj-lt"/>
            </a:endParaRPr>
          </a:p>
          <a:p>
            <a:pPr algn="ctr"/>
            <a:r>
              <a:rPr lang="en-US" sz="1800" dirty="0">
                <a:solidFill>
                  <a:srgbClr val="000000"/>
                </a:solidFill>
                <a:effectLst/>
                <a:latin typeface="+mj-lt"/>
              </a:rPr>
              <a:t>http://localhost:8888/notebooks/CareerFoundry%20UFC%20Project/UFC_Project_Code.ipynb?</a:t>
            </a:r>
            <a:endParaRPr lang="en-US" sz="1800" dirty="0">
              <a:effectLst/>
              <a:latin typeface="+mj-lt"/>
            </a:endParaRPr>
          </a:p>
          <a:p>
            <a:r>
              <a:rPr lang="en-US" sz="1800" dirty="0">
                <a:solidFill>
                  <a:srgbClr val="000000"/>
                </a:solidFill>
                <a:effectLst/>
                <a:latin typeface="+mj-lt"/>
              </a:rPr>
              <a:t>http://localhost:8888/notebooks/CareerFoundry%20UFC%20Project/Exploring%20Relationships.ipynb?</a:t>
            </a:r>
            <a:endParaRPr lang="en-US" sz="1800" dirty="0">
              <a:latin typeface="+mj-lt"/>
            </a:endParaRPr>
          </a:p>
        </p:txBody>
      </p:sp>
      <p:pic>
        <p:nvPicPr>
          <p:cNvPr id="7" name="Content Placeholder 8" descr="Stopwatch">
            <a:extLst>
              <a:ext uri="{FF2B5EF4-FFF2-40B4-BE49-F238E27FC236}">
                <a16:creationId xmlns:a16="http://schemas.microsoft.com/office/drawing/2014/main" id="{0BD1F592-C27E-E3DD-59CB-336ABC48F4AA}"/>
              </a:ext>
            </a:extLst>
          </p:cNvPr>
          <p:cNvPicPr>
            <a:picLocks noGrp="1" noChangeAspect="1"/>
          </p:cNvPicPr>
          <p:nvPr/>
        </p:nvPicPr>
        <p:blipFill>
          <a:blip r:embed="rId2"/>
          <a:stretch>
            <a:fillRect/>
          </a:stretch>
        </p:blipFill>
        <p:spPr>
          <a:xfrm>
            <a:off x="8641080" y="3371770"/>
            <a:ext cx="3183690" cy="1870107"/>
          </a:xfrm>
          <a:prstGeom prst="rect">
            <a:avLst/>
          </a:prstGeom>
        </p:spPr>
      </p:pic>
    </p:spTree>
    <p:extLst>
      <p:ext uri="{BB962C8B-B14F-4D97-AF65-F5344CB8AC3E}">
        <p14:creationId xmlns:p14="http://schemas.microsoft.com/office/powerpoint/2010/main" val="16438868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5BB92-813C-4042-B316-05BBE4D46BC7}"/>
              </a:ext>
            </a:extLst>
          </p:cNvPr>
          <p:cNvSpPr>
            <a:spLocks noGrp="1"/>
          </p:cNvSpPr>
          <p:nvPr>
            <p:ph type="title"/>
          </p:nvPr>
        </p:nvSpPr>
        <p:spPr/>
        <p:txBody>
          <a:bodyPr/>
          <a:lstStyle/>
          <a:p>
            <a:r>
              <a:rPr lang="en-US" dirty="0"/>
              <a:t>Thank you</a:t>
            </a:r>
          </a:p>
        </p:txBody>
      </p:sp>
      <p:pic>
        <p:nvPicPr>
          <p:cNvPr id="23" name="Online Image Placeholder 23" descr="User">
            <a:extLst>
              <a:ext uri="{FF2B5EF4-FFF2-40B4-BE49-F238E27FC236}">
                <a16:creationId xmlns:a16="http://schemas.microsoft.com/office/drawing/2014/main" id="{B4D6CBD8-BAE2-4829-AC80-ACEA4658DDC9}"/>
              </a:ext>
            </a:extLst>
          </p:cNvPr>
          <p:cNvPicPr>
            <a:picLocks noGrp="1" noChangeAspect="1"/>
          </p:cNvPicPr>
          <p:nvPr>
            <p:ph type="pic" sz="quarter" idx="13"/>
          </p:nvPr>
        </p:nvPicPr>
        <p:blipFill rotWithShape="1">
          <a:blip r:embed="rId2">
            <a:extLst>
              <a:ext uri="{96DAC541-7B7A-43D3-8B79-37D633B846F1}">
                <asvg:svgBlip xmlns:asvg="http://schemas.microsoft.com/office/drawing/2016/SVG/main" r:embed="rId3"/>
              </a:ext>
            </a:extLst>
          </a:blip>
          <a:srcRect/>
          <a:stretch/>
        </p:blipFill>
        <p:spPr/>
      </p:pic>
      <p:pic>
        <p:nvPicPr>
          <p:cNvPr id="25" name="Online Image Placeholder 27" descr="Envelope">
            <a:extLst>
              <a:ext uri="{FF2B5EF4-FFF2-40B4-BE49-F238E27FC236}">
                <a16:creationId xmlns:a16="http://schemas.microsoft.com/office/drawing/2014/main" id="{329FB706-264C-44A5-B17E-0D396F61AEF7}"/>
              </a:ext>
            </a:extLst>
          </p:cNvPr>
          <p:cNvPicPr>
            <a:picLocks noGrp="1" noChangeAspect="1"/>
          </p:cNvPicPr>
          <p:nvPr>
            <p:ph type="pic" sz="quarter" idx="15"/>
          </p:nvPr>
        </p:nvPicPr>
        <p:blipFill rotWithShape="1">
          <a:blip r:embed="rId4">
            <a:extLst>
              <a:ext uri="{96DAC541-7B7A-43D3-8B79-37D633B846F1}">
                <asvg:svgBlip xmlns:asvg="http://schemas.microsoft.com/office/drawing/2016/SVG/main" r:embed="rId5"/>
              </a:ext>
            </a:extLst>
          </a:blip>
          <a:srcRect l="108" r="108"/>
          <a:stretch/>
        </p:blipFill>
        <p:spPr/>
      </p:pic>
      <p:pic>
        <p:nvPicPr>
          <p:cNvPr id="27" name="Online Image Placeholder 11" descr="Monitor">
            <a:extLst>
              <a:ext uri="{FF2B5EF4-FFF2-40B4-BE49-F238E27FC236}">
                <a16:creationId xmlns:a16="http://schemas.microsoft.com/office/drawing/2014/main" id="{6EC943CF-98BB-4FE5-A6A8-5371D13646A3}"/>
              </a:ext>
            </a:extLst>
          </p:cNvPr>
          <p:cNvPicPr>
            <a:picLocks noGrp="1" noChangeAspect="1"/>
          </p:cNvPicPr>
          <p:nvPr>
            <p:ph type="pic" sz="quarter" idx="17"/>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p:pic>
      <p:sp>
        <p:nvSpPr>
          <p:cNvPr id="9" name="Text Placeholder 8">
            <a:extLst>
              <a:ext uri="{FF2B5EF4-FFF2-40B4-BE49-F238E27FC236}">
                <a16:creationId xmlns:a16="http://schemas.microsoft.com/office/drawing/2014/main" id="{41690B51-B7AB-4D15-951F-60CB62BB8DCF}"/>
              </a:ext>
            </a:extLst>
          </p:cNvPr>
          <p:cNvSpPr>
            <a:spLocks noGrp="1"/>
          </p:cNvSpPr>
          <p:nvPr>
            <p:ph type="body" sz="quarter" idx="18"/>
          </p:nvPr>
        </p:nvSpPr>
        <p:spPr/>
        <p:txBody>
          <a:bodyPr/>
          <a:lstStyle/>
          <a:p>
            <a:r>
              <a:rPr lang="en-US" dirty="0"/>
              <a:t>Noah Vaknin</a:t>
            </a:r>
          </a:p>
          <a:p>
            <a:endParaRPr lang="en-US" dirty="0"/>
          </a:p>
        </p:txBody>
      </p:sp>
      <p:sp>
        <p:nvSpPr>
          <p:cNvPr id="10" name="Text Placeholder 9">
            <a:extLst>
              <a:ext uri="{FF2B5EF4-FFF2-40B4-BE49-F238E27FC236}">
                <a16:creationId xmlns:a16="http://schemas.microsoft.com/office/drawing/2014/main" id="{53C6B086-BC3B-4FE1-A23D-D1396E627EE6}"/>
              </a:ext>
            </a:extLst>
          </p:cNvPr>
          <p:cNvSpPr>
            <a:spLocks noGrp="1"/>
          </p:cNvSpPr>
          <p:nvPr>
            <p:ph type="body" sz="quarter" idx="20"/>
          </p:nvPr>
        </p:nvSpPr>
        <p:spPr/>
        <p:txBody>
          <a:bodyPr/>
          <a:lstStyle/>
          <a:p>
            <a:r>
              <a:rPr lang="en-US" dirty="0"/>
              <a:t>noahvaknin2@gmail.com</a:t>
            </a:r>
          </a:p>
          <a:p>
            <a:endParaRPr lang="en-US" dirty="0"/>
          </a:p>
        </p:txBody>
      </p:sp>
      <p:sp>
        <p:nvSpPr>
          <p:cNvPr id="11" name="Text Placeholder 10">
            <a:extLst>
              <a:ext uri="{FF2B5EF4-FFF2-40B4-BE49-F238E27FC236}">
                <a16:creationId xmlns:a16="http://schemas.microsoft.com/office/drawing/2014/main" id="{1612A310-0919-4438-952C-499AC4A95E7A}"/>
              </a:ext>
            </a:extLst>
          </p:cNvPr>
          <p:cNvSpPr>
            <a:spLocks noGrp="1"/>
          </p:cNvSpPr>
          <p:nvPr>
            <p:ph type="body" sz="quarter" idx="22"/>
          </p:nvPr>
        </p:nvSpPr>
        <p:spPr/>
        <p:txBody>
          <a:bodyPr>
            <a:normAutofit fontScale="62500" lnSpcReduction="20000"/>
          </a:bodyPr>
          <a:lstStyle/>
          <a:p>
            <a:pPr>
              <a:lnSpc>
                <a:spcPct val="120000"/>
              </a:lnSpc>
            </a:pPr>
            <a:r>
              <a:rPr lang="en-US" sz="2800" dirty="0"/>
              <a:t>www.linkedin.com/in/noah-vaknin-binghamton2024</a:t>
            </a:r>
          </a:p>
          <a:p>
            <a:endParaRPr lang="en-US" dirty="0"/>
          </a:p>
          <a:p>
            <a:endParaRPr lang="en-US" dirty="0"/>
          </a:p>
        </p:txBody>
      </p:sp>
    </p:spTree>
    <p:extLst>
      <p:ext uri="{BB962C8B-B14F-4D97-AF65-F5344CB8AC3E}">
        <p14:creationId xmlns:p14="http://schemas.microsoft.com/office/powerpoint/2010/main" val="2151942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035EE7-44E5-8FAE-2861-357D1951E71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1C6996E-926C-C67B-DE60-0C955AEE3A8A}"/>
              </a:ext>
            </a:extLst>
          </p:cNvPr>
          <p:cNvSpPr>
            <a:spLocks noGrp="1"/>
          </p:cNvSpPr>
          <p:nvPr>
            <p:ph type="title"/>
          </p:nvPr>
        </p:nvSpPr>
        <p:spPr>
          <a:xfrm>
            <a:off x="5950713" y="320416"/>
            <a:ext cx="3773267" cy="1783080"/>
          </a:xfrm>
        </p:spPr>
        <p:txBody>
          <a:bodyPr/>
          <a:lstStyle/>
          <a:p>
            <a:r>
              <a:rPr lang="en-US" dirty="0"/>
              <a:t>Interests</a:t>
            </a:r>
          </a:p>
        </p:txBody>
      </p:sp>
      <p:sp>
        <p:nvSpPr>
          <p:cNvPr id="6" name="AutoShape 2">
            <a:extLst>
              <a:ext uri="{FF2B5EF4-FFF2-40B4-BE49-F238E27FC236}">
                <a16:creationId xmlns:a16="http://schemas.microsoft.com/office/drawing/2014/main" id="{ACAF21AB-7F72-389E-444C-8FF3A4CCCA46}"/>
              </a:ext>
            </a:extLst>
          </p:cNvPr>
          <p:cNvSpPr>
            <a:spLocks noChangeAspect="1" noChangeArrowheads="1"/>
          </p:cNvSpPr>
          <p:nvPr/>
        </p:nvSpPr>
        <p:spPr bwMode="auto">
          <a:xfrm>
            <a:off x="-3045048" y="1681348"/>
            <a:ext cx="1499711" cy="10078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Content Placeholder 1">
            <a:extLst>
              <a:ext uri="{FF2B5EF4-FFF2-40B4-BE49-F238E27FC236}">
                <a16:creationId xmlns:a16="http://schemas.microsoft.com/office/drawing/2014/main" id="{5FE7F4E7-608E-8C8E-B775-1B0A01191F3C}"/>
              </a:ext>
            </a:extLst>
          </p:cNvPr>
          <p:cNvSpPr>
            <a:spLocks noGrp="1" noChangeArrowheads="1"/>
          </p:cNvSpPr>
          <p:nvPr>
            <p:ph idx="1"/>
          </p:nvPr>
        </p:nvSpPr>
        <p:spPr bwMode="auto">
          <a:xfrm>
            <a:off x="5194169" y="4256580"/>
            <a:ext cx="94959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dirty="0">
              <a:latin typeface="+mj-lt"/>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mj-lt"/>
            </a:endParaRPr>
          </a:p>
        </p:txBody>
      </p:sp>
      <p:sp>
        <p:nvSpPr>
          <p:cNvPr id="11" name="TextBox 10">
            <a:extLst>
              <a:ext uri="{FF2B5EF4-FFF2-40B4-BE49-F238E27FC236}">
                <a16:creationId xmlns:a16="http://schemas.microsoft.com/office/drawing/2014/main" id="{3C080841-04BB-65BF-6FEB-21B6952C9FCA}"/>
              </a:ext>
            </a:extLst>
          </p:cNvPr>
          <p:cNvSpPr txBox="1"/>
          <p:nvPr/>
        </p:nvSpPr>
        <p:spPr>
          <a:xfrm>
            <a:off x="4781789" y="2878915"/>
            <a:ext cx="6266425" cy="175432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mj-lt"/>
              </a:rPr>
              <a:t>Lifting Weights</a:t>
            </a:r>
            <a:r>
              <a:rPr kumimoji="0" lang="en-US" altLang="en-US" sz="1800" b="0" i="0" u="none" strike="noStrike" cap="none" normalizeH="0" baseline="0" dirty="0">
                <a:ln>
                  <a:noFill/>
                </a:ln>
                <a:solidFill>
                  <a:schemeClr val="tx1"/>
                </a:solidFill>
                <a:effectLst/>
                <a:latin typeface="+mj-lt"/>
              </a:rPr>
              <a:t> – Committed to strength training and personal fitness.</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latin typeface="+mj-l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mj-lt"/>
              </a:rPr>
              <a:t>Basketball &amp; Football</a:t>
            </a:r>
            <a:r>
              <a:rPr kumimoji="0" lang="en-US" altLang="en-US" sz="1800" b="0" i="0" u="none" strike="noStrike" cap="none" normalizeH="0" baseline="0" dirty="0">
                <a:ln>
                  <a:noFill/>
                </a:ln>
                <a:solidFill>
                  <a:schemeClr val="tx1"/>
                </a:solidFill>
                <a:effectLst/>
                <a:latin typeface="+mj-lt"/>
              </a:rPr>
              <a:t> – Enjoy following and playing both sports.</a:t>
            </a:r>
          </a:p>
          <a:p>
            <a:pPr marL="0" marR="0" lvl="0" indent="0" algn="l" defTabSz="914400" rtl="0" eaLnBrk="0" fontAlgn="base" latinLnBrk="0" hangingPunct="0">
              <a:lnSpc>
                <a:spcPct val="100000"/>
              </a:lnSpc>
              <a:spcBef>
                <a:spcPct val="0"/>
              </a:spcBef>
              <a:spcAft>
                <a:spcPct val="0"/>
              </a:spcAft>
              <a:buClrTx/>
              <a:buSzTx/>
              <a:tabLst/>
            </a:pPr>
            <a:endParaRPr lang="en-US" altLang="en-US" dirty="0">
              <a:latin typeface="+mj-l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mj-lt"/>
              </a:rPr>
              <a:t>Cooking</a:t>
            </a:r>
            <a:r>
              <a:rPr kumimoji="0" lang="en-US" altLang="en-US" sz="1800" b="0" i="0" u="none" strike="noStrike" cap="none" normalizeH="0" baseline="0" dirty="0">
                <a:ln>
                  <a:noFill/>
                </a:ln>
                <a:solidFill>
                  <a:schemeClr val="tx1"/>
                </a:solidFill>
                <a:effectLst/>
                <a:latin typeface="+mj-lt"/>
              </a:rPr>
              <a:t> – Love experimenting with new recipes and flavors. </a:t>
            </a:r>
          </a:p>
          <a:p>
            <a:endParaRPr lang="en-US" dirty="0"/>
          </a:p>
        </p:txBody>
      </p:sp>
      <p:pic>
        <p:nvPicPr>
          <p:cNvPr id="3082" name="Picture 10">
            <a:extLst>
              <a:ext uri="{FF2B5EF4-FFF2-40B4-BE49-F238E27FC236}">
                <a16:creationId xmlns:a16="http://schemas.microsoft.com/office/drawing/2014/main" id="{3AD88E12-3C12-8E6F-9A51-8C5AE043B3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943" y="2601420"/>
            <a:ext cx="3048000" cy="209550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D015B58C-A034-0867-16F8-3EA62D548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9868" y="4458500"/>
            <a:ext cx="3152775"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31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4A1D1-DD07-4DD2-A527-4B1F52D6AB78}"/>
              </a:ext>
            </a:extLst>
          </p:cNvPr>
          <p:cNvSpPr>
            <a:spLocks noGrp="1"/>
          </p:cNvSpPr>
          <p:nvPr>
            <p:ph type="title"/>
          </p:nvPr>
        </p:nvSpPr>
        <p:spPr/>
        <p:txBody>
          <a:bodyPr/>
          <a:lstStyle/>
          <a:p>
            <a:r>
              <a:rPr lang="en-US" dirty="0"/>
              <a:t>Projects</a:t>
            </a:r>
          </a:p>
        </p:txBody>
      </p:sp>
      <p:sp>
        <p:nvSpPr>
          <p:cNvPr id="3" name="Content Placeholder 2">
            <a:extLst>
              <a:ext uri="{FF2B5EF4-FFF2-40B4-BE49-F238E27FC236}">
                <a16:creationId xmlns:a16="http://schemas.microsoft.com/office/drawing/2014/main" id="{617E8896-AA49-4FBF-8BB1-9480E622D5AF}"/>
              </a:ext>
            </a:extLst>
          </p:cNvPr>
          <p:cNvSpPr>
            <a:spLocks noGrp="1"/>
          </p:cNvSpPr>
          <p:nvPr>
            <p:ph idx="1"/>
          </p:nvPr>
        </p:nvSpPr>
        <p:spPr/>
        <p:txBody>
          <a:bodyPr>
            <a:normAutofit fontScale="92500" lnSpcReduction="20000"/>
          </a:bodyPr>
          <a:lstStyle/>
          <a:p>
            <a:pPr lvl="0"/>
            <a:r>
              <a:rPr lang="en-US" dirty="0"/>
              <a:t>Influenza</a:t>
            </a:r>
          </a:p>
          <a:p>
            <a:r>
              <a:rPr lang="en-US" dirty="0"/>
              <a:t>Influenza</a:t>
            </a:r>
          </a:p>
          <a:p>
            <a:pPr lvl="0"/>
            <a:r>
              <a:rPr lang="en-US" dirty="0" err="1"/>
              <a:t>Rockbuster</a:t>
            </a:r>
            <a:endParaRPr lang="en-US" dirty="0"/>
          </a:p>
          <a:p>
            <a:pPr lvl="0"/>
            <a:r>
              <a:rPr lang="en-US" dirty="0"/>
              <a:t>Instacart</a:t>
            </a:r>
          </a:p>
          <a:p>
            <a:pPr lvl="0"/>
            <a:r>
              <a:rPr lang="en-US" dirty="0"/>
              <a:t>Pig E Bank</a:t>
            </a:r>
          </a:p>
          <a:p>
            <a:pPr lvl="0"/>
            <a:r>
              <a:rPr lang="en-US" dirty="0"/>
              <a:t>UFC Project</a:t>
            </a:r>
          </a:p>
        </p:txBody>
      </p:sp>
      <p:sp>
        <p:nvSpPr>
          <p:cNvPr id="4" name="Date Placeholder 3">
            <a:extLst>
              <a:ext uri="{FF2B5EF4-FFF2-40B4-BE49-F238E27FC236}">
                <a16:creationId xmlns:a16="http://schemas.microsoft.com/office/drawing/2014/main" id="{1CB1E77D-BC6B-46E9-A266-292BF5B66921}"/>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13E18432-CFA9-4F2E-902D-95B380693D0C}"/>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082C8496-0D63-4559-BFA5-683F5780142B}"/>
              </a:ext>
            </a:extLst>
          </p:cNvPr>
          <p:cNvSpPr>
            <a:spLocks noGrp="1"/>
          </p:cNvSpPr>
          <p:nvPr>
            <p:ph type="sldNum" sz="quarter" idx="12"/>
          </p:nvPr>
        </p:nvSpPr>
        <p:spPr/>
        <p:txBody>
          <a:bodyPr/>
          <a:lstStyle/>
          <a:p>
            <a:fld id="{2C18C1E5-FB55-42F5-BD6D-9CC153FCDBE6}" type="slidenum">
              <a:rPr lang="en-US" smtClean="0"/>
              <a:pPr/>
              <a:t>6</a:t>
            </a:fld>
            <a:endParaRPr lang="en-US" dirty="0"/>
          </a:p>
        </p:txBody>
      </p:sp>
    </p:spTree>
    <p:extLst>
      <p:ext uri="{BB962C8B-B14F-4D97-AF65-F5344CB8AC3E}">
        <p14:creationId xmlns:p14="http://schemas.microsoft.com/office/powerpoint/2010/main" val="24428429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8C0DDC-D116-43DA-B0B5-A6A82668AD5D}"/>
              </a:ext>
            </a:extLst>
          </p:cNvPr>
          <p:cNvSpPr>
            <a:spLocks noGrp="1"/>
          </p:cNvSpPr>
          <p:nvPr>
            <p:ph type="title"/>
          </p:nvPr>
        </p:nvSpPr>
        <p:spPr/>
        <p:txBody>
          <a:bodyPr/>
          <a:lstStyle/>
          <a:p>
            <a:r>
              <a:rPr lang="en-US" sz="7200" dirty="0"/>
              <a:t>Introduction</a:t>
            </a:r>
            <a:endParaRPr lang="en-US" dirty="0"/>
          </a:p>
        </p:txBody>
      </p:sp>
      <p:sp>
        <p:nvSpPr>
          <p:cNvPr id="5" name="Content Placeholder 4">
            <a:extLst>
              <a:ext uri="{FF2B5EF4-FFF2-40B4-BE49-F238E27FC236}">
                <a16:creationId xmlns:a16="http://schemas.microsoft.com/office/drawing/2014/main" id="{5B430F02-9645-4F56-99F7-1DC2F76FFFE5}"/>
              </a:ext>
            </a:extLst>
          </p:cNvPr>
          <p:cNvSpPr>
            <a:spLocks noGrp="1"/>
          </p:cNvSpPr>
          <p:nvPr>
            <p:ph idx="1"/>
          </p:nvPr>
        </p:nvSpPr>
        <p:spPr/>
        <p:txBody>
          <a:bodyPr>
            <a:normAutofit fontScale="92500" lnSpcReduction="10000"/>
          </a:bodyPr>
          <a:lstStyle/>
          <a:p>
            <a:r>
              <a:rPr lang="en-US" dirty="0"/>
              <a:t>The </a:t>
            </a:r>
            <a:r>
              <a:rPr lang="en-US" dirty="0" err="1"/>
              <a:t>CareerFoundry</a:t>
            </a:r>
            <a:r>
              <a:rPr lang="en-US" dirty="0"/>
              <a:t> Data Analytics program is a comprehensive, hands-on course designed to equip students with the skills and tools needed to excel in data-driven roles. Over the course of the program, I’ve gained expertise in:</a:t>
            </a:r>
          </a:p>
          <a:p>
            <a:pPr>
              <a:buFont typeface="Arial" panose="020B0604020202020204" pitchFamily="34" charset="0"/>
              <a:buChar char="•"/>
            </a:pPr>
            <a:r>
              <a:rPr lang="en-US" b="1" dirty="0"/>
              <a:t>Microsoft Excel</a:t>
            </a:r>
            <a:r>
              <a:rPr lang="en-US" dirty="0"/>
              <a:t> for data cleaning, analysis, and visualization</a:t>
            </a:r>
          </a:p>
          <a:p>
            <a:pPr>
              <a:buFont typeface="Arial" panose="020B0604020202020204" pitchFamily="34" charset="0"/>
              <a:buChar char="•"/>
            </a:pPr>
            <a:r>
              <a:rPr lang="en-US" b="1" dirty="0"/>
              <a:t>SQL</a:t>
            </a:r>
            <a:r>
              <a:rPr lang="en-US" dirty="0"/>
              <a:t> for database management and querying</a:t>
            </a:r>
          </a:p>
          <a:p>
            <a:pPr>
              <a:buFont typeface="Arial" panose="020B0604020202020204" pitchFamily="34" charset="0"/>
              <a:buChar char="•"/>
            </a:pPr>
            <a:r>
              <a:rPr lang="en-US" b="1" dirty="0"/>
              <a:t>Tableau</a:t>
            </a:r>
            <a:r>
              <a:rPr lang="en-US" dirty="0"/>
              <a:t> for creating interactive dashboards and visualizations</a:t>
            </a:r>
          </a:p>
          <a:p>
            <a:pPr>
              <a:buFont typeface="Arial" panose="020B0604020202020204" pitchFamily="34" charset="0"/>
              <a:buChar char="•"/>
            </a:pPr>
            <a:r>
              <a:rPr lang="en-US" b="1" dirty="0"/>
              <a:t>Python</a:t>
            </a:r>
            <a:r>
              <a:rPr lang="en-US" dirty="0"/>
              <a:t> for advanced data analysis and automation</a:t>
            </a:r>
          </a:p>
          <a:p>
            <a:pPr>
              <a:buFont typeface="Arial" panose="020B0604020202020204" pitchFamily="34" charset="0"/>
              <a:buChar char="•"/>
            </a:pPr>
            <a:r>
              <a:rPr lang="en-US" b="1" dirty="0"/>
              <a:t>GitHub</a:t>
            </a:r>
            <a:r>
              <a:rPr lang="en-US" dirty="0"/>
              <a:t> for version control and collaborative work</a:t>
            </a:r>
          </a:p>
          <a:p>
            <a:endParaRPr lang="en-US" sz="2400" dirty="0"/>
          </a:p>
        </p:txBody>
      </p:sp>
      <p:pic>
        <p:nvPicPr>
          <p:cNvPr id="12" name="Picture Placeholder 11">
            <a:extLst>
              <a:ext uri="{FF2B5EF4-FFF2-40B4-BE49-F238E27FC236}">
                <a16:creationId xmlns:a16="http://schemas.microsoft.com/office/drawing/2014/main" id="{65892082-CBD4-F45F-8BDE-C0B764D5DB03}"/>
              </a:ext>
            </a:extLst>
          </p:cNvPr>
          <p:cNvPicPr>
            <a:picLocks noGrp="1" noChangeAspect="1"/>
          </p:cNvPicPr>
          <p:nvPr>
            <p:ph type="pic" sz="quarter" idx="13"/>
          </p:nvPr>
        </p:nvPicPr>
        <p:blipFill>
          <a:blip r:embed="rId2"/>
          <a:srcRect l="5126" r="5126"/>
          <a:stretch>
            <a:fillRect/>
          </a:stretch>
        </p:blipFill>
        <p:spPr>
          <a:xfrm>
            <a:off x="554754" y="393193"/>
            <a:ext cx="995716" cy="1033272"/>
          </a:xfrm>
        </p:spPr>
      </p:pic>
      <p:pic>
        <p:nvPicPr>
          <p:cNvPr id="1026" name="Picture 2" descr="Microsoft PowerPoint - Wikipedia">
            <a:extLst>
              <a:ext uri="{FF2B5EF4-FFF2-40B4-BE49-F238E27FC236}">
                <a16:creationId xmlns:a16="http://schemas.microsoft.com/office/drawing/2014/main" id="{11D470B6-0F0C-B025-AC24-88031B4FBC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2129" y="1078670"/>
            <a:ext cx="1178531" cy="109760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ableau Software Review 2024 Pricing, Features, Shortcomings">
            <a:extLst>
              <a:ext uri="{FF2B5EF4-FFF2-40B4-BE49-F238E27FC236}">
                <a16:creationId xmlns:a16="http://schemas.microsoft.com/office/drawing/2014/main" id="{B3059F71-B8E8-A126-11A6-CE68A21FCC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0817" y="2451638"/>
            <a:ext cx="2404048" cy="240404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8EE0B8B-2F56-ED45-839A-000D31AD66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754" y="4116609"/>
            <a:ext cx="1346063" cy="147815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7303AEA8-069F-1B4D-CD36-8685792B2A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4908" y="5131053"/>
            <a:ext cx="1225297" cy="122529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392DD3EB-DECA-38B3-8A3C-8EDA7FFF5D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9889" y="2189988"/>
            <a:ext cx="2014881" cy="1033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5373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1BBF1-90AE-B5E1-C9CA-2C601ACC4A43}"/>
              </a:ext>
            </a:extLst>
          </p:cNvPr>
          <p:cNvSpPr>
            <a:spLocks noGrp="1"/>
          </p:cNvSpPr>
          <p:nvPr>
            <p:ph type="title"/>
          </p:nvPr>
        </p:nvSpPr>
        <p:spPr/>
        <p:txBody>
          <a:bodyPr/>
          <a:lstStyle/>
          <a:p>
            <a:r>
              <a:rPr lang="en-US" dirty="0"/>
              <a:t>Game Co.</a:t>
            </a:r>
          </a:p>
        </p:txBody>
      </p:sp>
      <p:sp>
        <p:nvSpPr>
          <p:cNvPr id="3" name="Text Placeholder 2">
            <a:extLst>
              <a:ext uri="{FF2B5EF4-FFF2-40B4-BE49-F238E27FC236}">
                <a16:creationId xmlns:a16="http://schemas.microsoft.com/office/drawing/2014/main" id="{8EEB84DD-4CDC-A93D-7C3D-1CFCB6C672C0}"/>
              </a:ext>
            </a:extLst>
          </p:cNvPr>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3569211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A7A042-5C7A-049C-2A94-61A6CBFA0A62}"/>
              </a:ext>
            </a:extLst>
          </p:cNvPr>
          <p:cNvSpPr>
            <a:spLocks noGrp="1"/>
          </p:cNvSpPr>
          <p:nvPr>
            <p:ph type="title"/>
          </p:nvPr>
        </p:nvSpPr>
        <p:spPr>
          <a:xfrm>
            <a:off x="5340096" y="374904"/>
            <a:ext cx="3566160" cy="1783080"/>
          </a:xfrm>
        </p:spPr>
        <p:txBody>
          <a:bodyPr/>
          <a:lstStyle/>
          <a:p>
            <a:r>
              <a:rPr lang="en-US" dirty="0"/>
              <a:t>Game Co.</a:t>
            </a:r>
          </a:p>
        </p:txBody>
      </p:sp>
      <p:sp>
        <p:nvSpPr>
          <p:cNvPr id="5" name="Content Placeholder 4">
            <a:extLst>
              <a:ext uri="{FF2B5EF4-FFF2-40B4-BE49-F238E27FC236}">
                <a16:creationId xmlns:a16="http://schemas.microsoft.com/office/drawing/2014/main" id="{A1B9D49C-F790-7E09-1104-62C1CB0AA9CC}"/>
              </a:ext>
            </a:extLst>
          </p:cNvPr>
          <p:cNvSpPr>
            <a:spLocks noGrp="1"/>
          </p:cNvSpPr>
          <p:nvPr>
            <p:ph idx="1"/>
          </p:nvPr>
        </p:nvSpPr>
        <p:spPr>
          <a:xfrm>
            <a:off x="4583673" y="2575953"/>
            <a:ext cx="6894576" cy="3780397"/>
          </a:xfrm>
        </p:spPr>
        <p:txBody>
          <a:bodyPr>
            <a:normAutofit lnSpcReduction="10000"/>
          </a:bodyPr>
          <a:lstStyle/>
          <a:p>
            <a:r>
              <a:rPr lang="en-US" dirty="0"/>
              <a:t>Objectives:</a:t>
            </a:r>
          </a:p>
          <a:p>
            <a:pPr marL="342900" indent="-342900">
              <a:buFont typeface="Arial" panose="020B0604020202020204" pitchFamily="34" charset="0"/>
              <a:buChar char="•"/>
            </a:pPr>
            <a:r>
              <a:rPr lang="en-US" dirty="0"/>
              <a:t>Analyze the popularity of games, competitor publishers, and sales trends across various genres, time periods, and regions</a:t>
            </a:r>
          </a:p>
          <a:p>
            <a:pPr marL="342900" indent="-342900">
              <a:buFont typeface="Arial" panose="020B0604020202020204" pitchFamily="34" charset="0"/>
              <a:buChar char="•"/>
            </a:pPr>
            <a:r>
              <a:rPr lang="en-US" dirty="0"/>
              <a:t>Deliver actionable insights to inform Game Co’s game development and market strategies.</a:t>
            </a:r>
          </a:p>
          <a:p>
            <a:r>
              <a:rPr lang="en-US" dirty="0"/>
              <a:t>Data:</a:t>
            </a:r>
          </a:p>
          <a:p>
            <a:r>
              <a:rPr lang="en-US" dirty="0"/>
              <a:t>Historical video game sales data (for titles with over 10,000 copies sold) across various platforms, genres, and publishing studios, sourced from the website </a:t>
            </a:r>
            <a:r>
              <a:rPr lang="en-US" dirty="0" err="1"/>
              <a:t>VGChartz</a:t>
            </a:r>
            <a:r>
              <a:rPr lang="en-US" dirty="0"/>
              <a:t>.</a:t>
            </a:r>
          </a:p>
        </p:txBody>
      </p:sp>
      <p:pic>
        <p:nvPicPr>
          <p:cNvPr id="8" name="Picture Placeholder 11">
            <a:extLst>
              <a:ext uri="{FF2B5EF4-FFF2-40B4-BE49-F238E27FC236}">
                <a16:creationId xmlns:a16="http://schemas.microsoft.com/office/drawing/2014/main" id="{7EFA94B3-3ED3-7602-4E3B-24B41765D503}"/>
              </a:ext>
            </a:extLst>
          </p:cNvPr>
          <p:cNvPicPr>
            <a:picLocks noChangeAspect="1"/>
          </p:cNvPicPr>
          <p:nvPr/>
        </p:nvPicPr>
        <p:blipFill>
          <a:blip r:embed="rId3"/>
          <a:srcRect l="5126" r="5126"/>
          <a:stretch>
            <a:fillRect/>
          </a:stretch>
        </p:blipFill>
        <p:spPr>
          <a:xfrm>
            <a:off x="198138" y="5594095"/>
            <a:ext cx="734550" cy="762255"/>
          </a:xfrm>
          <a:custGeom>
            <a:avLst/>
            <a:gdLst>
              <a:gd name="connsiteX0" fmla="*/ 0 w 4041336"/>
              <a:gd name="connsiteY0" fmla="*/ 0 h 4193763"/>
              <a:gd name="connsiteX1" fmla="*/ 4019848 w 4041336"/>
              <a:gd name="connsiteY1" fmla="*/ 0 h 4193763"/>
              <a:gd name="connsiteX2" fmla="*/ 4021195 w 4041336"/>
              <a:gd name="connsiteY2" fmla="*/ 11419 h 4193763"/>
              <a:gd name="connsiteX3" fmla="*/ 4037665 w 4041336"/>
              <a:gd name="connsiteY3" fmla="*/ 264364 h 4193763"/>
              <a:gd name="connsiteX4" fmla="*/ 4034118 w 4041336"/>
              <a:gd name="connsiteY4" fmla="*/ 574168 h 4193763"/>
              <a:gd name="connsiteX5" fmla="*/ 4026263 w 4041336"/>
              <a:gd name="connsiteY5" fmla="*/ 838028 h 4193763"/>
              <a:gd name="connsiteX6" fmla="*/ 4026263 w 4041336"/>
              <a:gd name="connsiteY6" fmla="*/ 847166 h 4193763"/>
              <a:gd name="connsiteX7" fmla="*/ 4026263 w 4041336"/>
              <a:gd name="connsiteY7" fmla="*/ 1138186 h 4193763"/>
              <a:gd name="connsiteX8" fmla="*/ 4024109 w 4041336"/>
              <a:gd name="connsiteY8" fmla="*/ 1259137 h 4193763"/>
              <a:gd name="connsiteX9" fmla="*/ 4016887 w 4041336"/>
              <a:gd name="connsiteY9" fmla="*/ 1412960 h 4193763"/>
              <a:gd name="connsiteX10" fmla="*/ 4026263 w 4041336"/>
              <a:gd name="connsiteY10" fmla="*/ 1539116 h 4193763"/>
              <a:gd name="connsiteX11" fmla="*/ 4024869 w 4041336"/>
              <a:gd name="connsiteY11" fmla="*/ 1823155 h 4193763"/>
              <a:gd name="connsiteX12" fmla="*/ 4017014 w 4041336"/>
              <a:gd name="connsiteY12" fmla="*/ 2154154 h 4193763"/>
              <a:gd name="connsiteX13" fmla="*/ 4017014 w 4041336"/>
              <a:gd name="connsiteY13" fmla="*/ 2421948 h 4193763"/>
              <a:gd name="connsiteX14" fmla="*/ 4029684 w 4041336"/>
              <a:gd name="connsiteY14" fmla="*/ 2667279 h 4193763"/>
              <a:gd name="connsiteX15" fmla="*/ 4019421 w 4041336"/>
              <a:gd name="connsiteY15" fmla="*/ 2956268 h 4193763"/>
              <a:gd name="connsiteX16" fmla="*/ 4022082 w 4041336"/>
              <a:gd name="connsiteY16" fmla="*/ 3094480 h 4193763"/>
              <a:gd name="connsiteX17" fmla="*/ 4027656 w 4041336"/>
              <a:gd name="connsiteY17" fmla="*/ 3260614 h 4193763"/>
              <a:gd name="connsiteX18" fmla="*/ 4009412 w 4041336"/>
              <a:gd name="connsiteY18" fmla="*/ 3538181 h 4193763"/>
              <a:gd name="connsiteX19" fmla="*/ 4031711 w 4041336"/>
              <a:gd name="connsiteY19" fmla="*/ 3694923 h 4193763"/>
              <a:gd name="connsiteX20" fmla="*/ 4038425 w 4041336"/>
              <a:gd name="connsiteY20" fmla="*/ 3836308 h 4193763"/>
              <a:gd name="connsiteX21" fmla="*/ 4029810 w 4041336"/>
              <a:gd name="connsiteY21" fmla="*/ 3956245 h 4193763"/>
              <a:gd name="connsiteX22" fmla="*/ 4013847 w 4041336"/>
              <a:gd name="connsiteY22" fmla="*/ 4114764 h 4193763"/>
              <a:gd name="connsiteX23" fmla="*/ 4010970 w 4041336"/>
              <a:gd name="connsiteY23" fmla="*/ 4161894 h 4193763"/>
              <a:gd name="connsiteX24" fmla="*/ 4002764 w 4041336"/>
              <a:gd name="connsiteY24" fmla="*/ 4161042 h 4193763"/>
              <a:gd name="connsiteX25" fmla="*/ 3868108 w 4041336"/>
              <a:gd name="connsiteY25" fmla="*/ 4163980 h 4193763"/>
              <a:gd name="connsiteX26" fmla="*/ 3174741 w 4041336"/>
              <a:gd name="connsiteY26" fmla="*/ 4175341 h 4193763"/>
              <a:gd name="connsiteX27" fmla="*/ 2247906 w 4041336"/>
              <a:gd name="connsiteY27" fmla="*/ 4167376 h 4193763"/>
              <a:gd name="connsiteX28" fmla="*/ 2057934 w 4041336"/>
              <a:gd name="connsiteY28" fmla="*/ 4175733 h 4193763"/>
              <a:gd name="connsiteX29" fmla="*/ 1797729 w 4041336"/>
              <a:gd name="connsiteY29" fmla="*/ 4165547 h 4193763"/>
              <a:gd name="connsiteX30" fmla="*/ 1485458 w 4041336"/>
              <a:gd name="connsiteY30" fmla="*/ 4175995 h 4193763"/>
              <a:gd name="connsiteX31" fmla="*/ 949185 w 4041336"/>
              <a:gd name="connsiteY31" fmla="*/ 4186181 h 4193763"/>
              <a:gd name="connsiteX32" fmla="*/ 357136 w 4041336"/>
              <a:gd name="connsiteY32" fmla="*/ 4175995 h 4193763"/>
              <a:gd name="connsiteX33" fmla="*/ 0 w 4041336"/>
              <a:gd name="connsiteY33" fmla="*/ 4175060 h 4193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p:spPr>
      </p:pic>
      <p:pic>
        <p:nvPicPr>
          <p:cNvPr id="9" name="Picture 2" descr="Microsoft PowerPoint - Wikipedia">
            <a:extLst>
              <a:ext uri="{FF2B5EF4-FFF2-40B4-BE49-F238E27FC236}">
                <a16:creationId xmlns:a16="http://schemas.microsoft.com/office/drawing/2014/main" id="{EF1993CC-AE42-AB8D-256D-2B688923E6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2583" y="5594095"/>
            <a:ext cx="818458" cy="76225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7278B5E-C0FA-D14C-7C6C-2144A423E3A4}"/>
              </a:ext>
            </a:extLst>
          </p:cNvPr>
          <p:cNvSpPr txBox="1"/>
          <p:nvPr/>
        </p:nvSpPr>
        <p:spPr>
          <a:xfrm>
            <a:off x="1499478" y="4826758"/>
            <a:ext cx="1472184" cy="707886"/>
          </a:xfrm>
          <a:prstGeom prst="rect">
            <a:avLst/>
          </a:prstGeom>
          <a:noFill/>
        </p:spPr>
        <p:txBody>
          <a:bodyPr wrap="square" rtlCol="0">
            <a:spAutoFit/>
          </a:bodyPr>
          <a:lstStyle/>
          <a:p>
            <a:r>
              <a:rPr lang="en-US" sz="4000" dirty="0"/>
              <a:t>Tools Used</a:t>
            </a:r>
          </a:p>
        </p:txBody>
      </p:sp>
      <p:sp>
        <p:nvSpPr>
          <p:cNvPr id="11" name="TextBox 10">
            <a:extLst>
              <a:ext uri="{FF2B5EF4-FFF2-40B4-BE49-F238E27FC236}">
                <a16:creationId xmlns:a16="http://schemas.microsoft.com/office/drawing/2014/main" id="{51757F7C-7196-A5A0-36F8-B560AB4CF1B8}"/>
              </a:ext>
            </a:extLst>
          </p:cNvPr>
          <p:cNvSpPr txBox="1"/>
          <p:nvPr/>
        </p:nvSpPr>
        <p:spPr>
          <a:xfrm>
            <a:off x="721511" y="329184"/>
            <a:ext cx="3846576" cy="2246769"/>
          </a:xfrm>
          <a:prstGeom prst="rect">
            <a:avLst/>
          </a:prstGeom>
          <a:noFill/>
        </p:spPr>
        <p:txBody>
          <a:bodyPr wrap="square" rtlCol="0">
            <a:spAutoFit/>
          </a:bodyPr>
          <a:lstStyle/>
          <a:p>
            <a:r>
              <a:rPr lang="en-US" sz="2800" b="1" u="sng" dirty="0"/>
              <a:t>Overview: </a:t>
            </a:r>
            <a:r>
              <a:rPr lang="en-US" sz="2800" dirty="0"/>
              <a:t>Game Co is a newly established video game company aiming to leverage data analysis to gain insights into market trends, shape effective strategies, and drive growth in the most sustainable markets.</a:t>
            </a:r>
          </a:p>
        </p:txBody>
      </p:sp>
      <p:sp>
        <p:nvSpPr>
          <p:cNvPr id="12" name="TextBox 11">
            <a:extLst>
              <a:ext uri="{FF2B5EF4-FFF2-40B4-BE49-F238E27FC236}">
                <a16:creationId xmlns:a16="http://schemas.microsoft.com/office/drawing/2014/main" id="{95E13E7B-0126-04B1-AE50-37A1F6E02638}"/>
              </a:ext>
            </a:extLst>
          </p:cNvPr>
          <p:cNvSpPr txBox="1"/>
          <p:nvPr/>
        </p:nvSpPr>
        <p:spPr>
          <a:xfrm>
            <a:off x="312282" y="2518434"/>
            <a:ext cx="3846576" cy="2308324"/>
          </a:xfrm>
          <a:prstGeom prst="rect">
            <a:avLst/>
          </a:prstGeom>
          <a:noFill/>
        </p:spPr>
        <p:txBody>
          <a:bodyPr wrap="square" rtlCol="0">
            <a:spAutoFit/>
          </a:bodyPr>
          <a:lstStyle/>
          <a:p>
            <a:pPr algn="ctr"/>
            <a:r>
              <a:rPr lang="en-US" sz="2400" b="1" u="sng" dirty="0"/>
              <a:t>Methods:</a:t>
            </a:r>
          </a:p>
          <a:p>
            <a:pPr marL="342900" indent="-342900" algn="ctr">
              <a:buFont typeface="Arial" panose="020B0604020202020204" pitchFamily="34" charset="0"/>
              <a:buChar char="•"/>
            </a:pPr>
            <a:r>
              <a:rPr lang="en-US" sz="2400" dirty="0"/>
              <a:t>Grouping data </a:t>
            </a:r>
          </a:p>
          <a:p>
            <a:pPr marL="342900" indent="-342900" algn="ctr">
              <a:buFont typeface="Arial" panose="020B0604020202020204" pitchFamily="34" charset="0"/>
              <a:buChar char="•"/>
            </a:pPr>
            <a:r>
              <a:rPr lang="en-US" sz="2400" dirty="0"/>
              <a:t>Summarizing data </a:t>
            </a:r>
          </a:p>
          <a:p>
            <a:pPr marL="342900" indent="-342900" algn="ctr">
              <a:buFont typeface="Arial" panose="020B0604020202020204" pitchFamily="34" charset="0"/>
              <a:buChar char="•"/>
            </a:pPr>
            <a:r>
              <a:rPr lang="en-US" sz="2400" dirty="0"/>
              <a:t>Descriptive analysis </a:t>
            </a:r>
          </a:p>
          <a:p>
            <a:pPr marL="342900" indent="-342900" algn="ctr">
              <a:buFont typeface="Arial" panose="020B0604020202020204" pitchFamily="34" charset="0"/>
              <a:buChar char="•"/>
            </a:pPr>
            <a:r>
              <a:rPr lang="en-US" sz="2400" dirty="0"/>
              <a:t>Visualizing results in Excel </a:t>
            </a:r>
          </a:p>
          <a:p>
            <a:pPr marL="342900" indent="-342900" algn="ctr">
              <a:buFont typeface="Arial" panose="020B0604020202020204" pitchFamily="34" charset="0"/>
              <a:buChar char="•"/>
            </a:pPr>
            <a:r>
              <a:rPr lang="en-US" sz="2400" dirty="0"/>
              <a:t>Presenting results </a:t>
            </a:r>
          </a:p>
        </p:txBody>
      </p:sp>
      <p:pic>
        <p:nvPicPr>
          <p:cNvPr id="2050" name="Picture 2">
            <a:extLst>
              <a:ext uri="{FF2B5EF4-FFF2-40B4-BE49-F238E27FC236}">
                <a16:creationId xmlns:a16="http://schemas.microsoft.com/office/drawing/2014/main" id="{E2066FA0-7065-FBDF-FF77-11F0E179A8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6922" y="932220"/>
            <a:ext cx="1040695" cy="1040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774152"/>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30">
      <a:majorFont>
        <a:latin typeface="The Serif Hand Black"/>
        <a:ea typeface=""/>
        <a:cs typeface=""/>
      </a:majorFont>
      <a:minorFont>
        <a:latin typeface="The Hand Blac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CFB608F-E2ED-4AA5-B472-3C2C89444F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FA8DA88-2D67-4B30-8205-C52078711284}">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3D2896BB-5566-4403-84AA-2FD10D9622B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Sketch presentation</Template>
  <TotalTime>227</TotalTime>
  <Words>4102</Words>
  <Application>Microsoft Office PowerPoint</Application>
  <PresentationFormat>Widescreen</PresentationFormat>
  <Paragraphs>459</Paragraphs>
  <Slides>49</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vt:lpstr>
      <vt:lpstr>Calibri</vt:lpstr>
      <vt:lpstr>Garamond</vt:lpstr>
      <vt:lpstr>Tableau Book</vt:lpstr>
      <vt:lpstr>The Hand Black</vt:lpstr>
      <vt:lpstr>The Serif Hand Black</vt:lpstr>
      <vt:lpstr>TradeGothic-Bold</vt:lpstr>
      <vt:lpstr>SketchyVTI</vt:lpstr>
      <vt:lpstr>Data Analytics Case Study Portfolio</vt:lpstr>
      <vt:lpstr>About Me </vt:lpstr>
      <vt:lpstr>Overview</vt:lpstr>
      <vt:lpstr>Values</vt:lpstr>
      <vt:lpstr>Interests</vt:lpstr>
      <vt:lpstr>Projects</vt:lpstr>
      <vt:lpstr>Introduction</vt:lpstr>
      <vt:lpstr>Game Co.</vt:lpstr>
      <vt:lpstr>Game Co.</vt:lpstr>
      <vt:lpstr>Analysis</vt:lpstr>
      <vt:lpstr>Analysis</vt:lpstr>
      <vt:lpstr>Summary</vt:lpstr>
      <vt:lpstr>Recommendations</vt:lpstr>
      <vt:lpstr>Preparing for Inuenza Season</vt:lpstr>
      <vt:lpstr>Influenza</vt:lpstr>
      <vt:lpstr>Visual 1</vt:lpstr>
      <vt:lpstr>Visuals 2&amp;3</vt:lpstr>
      <vt:lpstr>Visual 4</vt:lpstr>
      <vt:lpstr>Visuals 5&amp;6</vt:lpstr>
      <vt:lpstr>Visual 7&amp;8</vt:lpstr>
      <vt:lpstr>Visuals 9&amp;10</vt:lpstr>
      <vt:lpstr>Analysis</vt:lpstr>
      <vt:lpstr>Insights and recommendations</vt:lpstr>
      <vt:lpstr>Rockbuster Stealth Data Analysis Project</vt:lpstr>
      <vt:lpstr>RockBuster</vt:lpstr>
      <vt:lpstr>Analysis</vt:lpstr>
      <vt:lpstr>Analysis</vt:lpstr>
      <vt:lpstr>Analysis</vt:lpstr>
      <vt:lpstr>Summary</vt:lpstr>
      <vt:lpstr>Recommendations</vt:lpstr>
      <vt:lpstr>Instacart Grocery Basket Analysis</vt:lpstr>
      <vt:lpstr>InstaCart</vt:lpstr>
      <vt:lpstr>Visuals 1&amp;2</vt:lpstr>
      <vt:lpstr>Visuals 3&amp;4</vt:lpstr>
      <vt:lpstr>Visuals 5&amp;6</vt:lpstr>
      <vt:lpstr>Visuals 7&amp;8</vt:lpstr>
      <vt:lpstr>Insights and Recommendations</vt:lpstr>
      <vt:lpstr>Pig E. Bank</vt:lpstr>
      <vt:lpstr>Pig E. bank</vt:lpstr>
      <vt:lpstr>Data Tables 1&amp;2</vt:lpstr>
      <vt:lpstr>Data Tables 3,4&amp;5</vt:lpstr>
      <vt:lpstr>UFC Project</vt:lpstr>
      <vt:lpstr>UFC Project</vt:lpstr>
      <vt:lpstr>Pie Charts</vt:lpstr>
      <vt:lpstr>Bar Graphs Sig Strike</vt:lpstr>
      <vt:lpstr>Bar Graphs Takedown</vt:lpstr>
      <vt:lpstr>Correlation Breakdown</vt:lpstr>
      <vt:lpstr>Conclusion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Noah Vaknin</dc:creator>
  <cp:lastModifiedBy>Noah Vaknin</cp:lastModifiedBy>
  <cp:revision>5</cp:revision>
  <dcterms:created xsi:type="dcterms:W3CDTF">2025-01-16T17:51:35Z</dcterms:created>
  <dcterms:modified xsi:type="dcterms:W3CDTF">2025-02-04T20:10:05Z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